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65" r:id="rId6"/>
    <p:sldId id="262" r:id="rId7"/>
    <p:sldId id="259" r:id="rId8"/>
    <p:sldId id="266" r:id="rId9"/>
    <p:sldId id="269" r:id="rId10"/>
    <p:sldId id="268" r:id="rId11"/>
    <p:sldId id="260" r:id="rId12"/>
    <p:sldId id="264" r:id="rId13"/>
    <p:sldId id="270" r:id="rId14"/>
    <p:sldId id="26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30"/>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48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F945D5-FF37-4758-8877-B5CDEDE37D1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64340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945D5-FF37-4758-8877-B5CDEDE37D1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63404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945D5-FF37-4758-8877-B5CDEDE37D1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400034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945D5-FF37-4758-8877-B5CDEDE37D1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202628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F945D5-FF37-4758-8877-B5CDEDE37D1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350588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F945D5-FF37-4758-8877-B5CDEDE37D17}" type="datetimeFigureOut">
              <a:rPr lang="en-US" smtClean="0"/>
              <a:t>4/20/2018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368709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F945D5-FF37-4758-8877-B5CDEDE37D17}" type="datetimeFigureOut">
              <a:rPr lang="en-US" smtClean="0"/>
              <a:t>4/20/2018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297470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F945D5-FF37-4758-8877-B5CDEDE37D17}" type="datetimeFigureOut">
              <a:rPr lang="en-US" smtClean="0"/>
              <a:t>4/20/2018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4068180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F945D5-FF37-4758-8877-B5CDEDE37D17}" type="datetimeFigureOut">
              <a:rPr lang="en-US" smtClean="0"/>
              <a:t>4/20/2018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1040448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F945D5-FF37-4758-8877-B5CDEDE37D17}" type="datetimeFigureOut">
              <a:rPr lang="en-US" smtClean="0"/>
              <a:t>4/20/2018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378173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F945D5-FF37-4758-8877-B5CDEDE37D17}" type="datetimeFigureOut">
              <a:rPr lang="en-US" smtClean="0"/>
              <a:t>4/20/2018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AC7B9E-D5C2-45A8-AF4D-E9F24E727DA2}" type="slidenum">
              <a:rPr lang="en-US" smtClean="0"/>
              <a:t>‹#›</a:t>
            </a:fld>
            <a:endParaRPr lang="en-US"/>
          </a:p>
        </p:txBody>
      </p:sp>
    </p:spTree>
    <p:extLst>
      <p:ext uri="{BB962C8B-B14F-4D97-AF65-F5344CB8AC3E}">
        <p14:creationId xmlns:p14="http://schemas.microsoft.com/office/powerpoint/2010/main" val="192277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945D5-FF37-4758-8877-B5CDEDE37D17}" type="datetimeFigureOut">
              <a:rPr lang="en-US" smtClean="0"/>
              <a:t>4/20/2018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C7B9E-D5C2-45A8-AF4D-E9F24E727DA2}" type="slidenum">
              <a:rPr lang="en-US" smtClean="0"/>
              <a:t>‹#›</a:t>
            </a:fld>
            <a:endParaRPr lang="en-US"/>
          </a:p>
        </p:txBody>
      </p:sp>
    </p:spTree>
    <p:extLst>
      <p:ext uri="{BB962C8B-B14F-4D97-AF65-F5344CB8AC3E}">
        <p14:creationId xmlns:p14="http://schemas.microsoft.com/office/powerpoint/2010/main" val="1125163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spreadsheets/d/1wXR0rcVvBrqhPUD0XmaLrTDMnEMDIenFnQfDTwta3Ck/edit#gid=0"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hyperlink" Target="http://physics.uwyo.edu/~rudim/index_3650.html" TargetMode="Externa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www.maxvibrant.com/images/education/blooms-taxonomy/blooms-taxonomy-chart.jp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Adding Value to the </a:t>
            </a:r>
            <a:br>
              <a:rPr lang="en-US" dirty="0" smtClean="0"/>
            </a:br>
            <a:r>
              <a:rPr lang="en-US" dirty="0" smtClean="0"/>
              <a:t>Advanced Lab</a:t>
            </a:r>
            <a:endParaRPr lang="en-US" dirty="0"/>
          </a:p>
        </p:txBody>
      </p:sp>
      <p:sp>
        <p:nvSpPr>
          <p:cNvPr id="3" name="Subtitle 2"/>
          <p:cNvSpPr>
            <a:spLocks noGrp="1"/>
          </p:cNvSpPr>
          <p:nvPr>
            <p:ph type="subTitle" idx="1"/>
          </p:nvPr>
        </p:nvSpPr>
        <p:spPr/>
        <p:txBody>
          <a:bodyPr>
            <a:normAutofit/>
          </a:bodyPr>
          <a:lstStyle/>
          <a:p>
            <a:r>
              <a:rPr lang="en-US" sz="2000" dirty="0" smtClean="0">
                <a:solidFill>
                  <a:schemeClr val="bg1">
                    <a:lumMod val="50000"/>
                  </a:schemeClr>
                </a:solidFill>
              </a:rPr>
              <a:t>Rudi Michalak, University of Wyoming</a:t>
            </a:r>
          </a:p>
          <a:p>
            <a:r>
              <a:rPr lang="en-US" sz="2000" dirty="0" smtClean="0">
                <a:solidFill>
                  <a:schemeClr val="bg1">
                    <a:lumMod val="50000"/>
                  </a:schemeClr>
                </a:solidFill>
              </a:rPr>
              <a:t>AAPT Regional Meeting CO/WY, April 2018</a:t>
            </a:r>
            <a:endParaRPr lang="en-US" sz="2000" dirty="0">
              <a:solidFill>
                <a:schemeClr val="bg1">
                  <a:lumMod val="50000"/>
                </a:schemeClr>
              </a:solidFill>
            </a:endParaRPr>
          </a:p>
        </p:txBody>
      </p:sp>
    </p:spTree>
    <p:extLst>
      <p:ext uri="{BB962C8B-B14F-4D97-AF65-F5344CB8AC3E}">
        <p14:creationId xmlns:p14="http://schemas.microsoft.com/office/powerpoint/2010/main" val="4169768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838200"/>
            <a:ext cx="4953000" cy="2585323"/>
          </a:xfrm>
          <a:prstGeom prst="rect">
            <a:avLst/>
          </a:prstGeom>
          <a:solidFill>
            <a:schemeClr val="bg1">
              <a:lumMod val="95000"/>
            </a:schemeClr>
          </a:solidFill>
        </p:spPr>
        <p:txBody>
          <a:bodyPr wrap="square">
            <a:spAutoFit/>
          </a:bodyPr>
          <a:lstStyle/>
          <a:p>
            <a:r>
              <a:rPr lang="en-GB" i="1" dirty="0"/>
              <a:t>4 proficiency		15	100  %	A  </a:t>
            </a:r>
            <a:endParaRPr lang="en-US" dirty="0"/>
          </a:p>
          <a:p>
            <a:r>
              <a:rPr lang="en-GB" i="1" dirty="0">
                <a:solidFill>
                  <a:schemeClr val="bg1">
                    <a:lumMod val="50000"/>
                  </a:schemeClr>
                </a:solidFill>
              </a:rPr>
              <a:t>2 proficiency, 2 advanced      13.5	</a:t>
            </a:r>
            <a:r>
              <a:rPr lang="en-GB" i="1" dirty="0" smtClean="0">
                <a:solidFill>
                  <a:schemeClr val="bg1">
                    <a:lumMod val="50000"/>
                  </a:schemeClr>
                </a:solidFill>
              </a:rPr>
              <a:t>90   %      A-</a:t>
            </a:r>
            <a:endParaRPr lang="en-US" dirty="0">
              <a:solidFill>
                <a:schemeClr val="bg1">
                  <a:lumMod val="50000"/>
                </a:schemeClr>
              </a:solidFill>
            </a:endParaRPr>
          </a:p>
          <a:p>
            <a:r>
              <a:rPr lang="en-GB" i="1" dirty="0"/>
              <a:t>4 advanced	               12	 80   %	B</a:t>
            </a:r>
            <a:endParaRPr lang="en-US" dirty="0"/>
          </a:p>
          <a:p>
            <a:r>
              <a:rPr lang="en-GB" i="1" dirty="0">
                <a:solidFill>
                  <a:schemeClr val="bg1">
                    <a:lumMod val="50000"/>
                  </a:schemeClr>
                </a:solidFill>
              </a:rPr>
              <a:t>3 proficient, 1 unachieved     11.25	 75   %	B-</a:t>
            </a:r>
            <a:endParaRPr lang="en-US" dirty="0">
              <a:solidFill>
                <a:schemeClr val="bg1">
                  <a:lumMod val="50000"/>
                </a:schemeClr>
              </a:solidFill>
            </a:endParaRPr>
          </a:p>
          <a:p>
            <a:r>
              <a:rPr lang="en-GB" i="1" dirty="0"/>
              <a:t>2 advanced, 2 basic	              10.5	 70   </a:t>
            </a:r>
            <a:r>
              <a:rPr lang="en-GB" i="1" dirty="0" smtClean="0"/>
              <a:t>%     C</a:t>
            </a:r>
            <a:r>
              <a:rPr lang="en-GB" i="1" dirty="0"/>
              <a:t>+</a:t>
            </a:r>
            <a:endParaRPr lang="en-US" dirty="0"/>
          </a:p>
          <a:p>
            <a:r>
              <a:rPr lang="en-GB" i="1" dirty="0">
                <a:solidFill>
                  <a:schemeClr val="bg1">
                    <a:lumMod val="50000"/>
                  </a:schemeClr>
                </a:solidFill>
              </a:rPr>
              <a:t>4 basic		               9	 </a:t>
            </a:r>
            <a:r>
              <a:rPr lang="en-GB" i="1" dirty="0" smtClean="0">
                <a:solidFill>
                  <a:schemeClr val="bg1">
                    <a:lumMod val="50000"/>
                  </a:schemeClr>
                </a:solidFill>
              </a:rPr>
              <a:t>	 60   </a:t>
            </a:r>
            <a:r>
              <a:rPr lang="en-GB" i="1" dirty="0">
                <a:solidFill>
                  <a:schemeClr val="bg1">
                    <a:lumMod val="50000"/>
                  </a:schemeClr>
                </a:solidFill>
              </a:rPr>
              <a:t>%	C-</a:t>
            </a:r>
            <a:endParaRPr lang="en-US" dirty="0">
              <a:solidFill>
                <a:schemeClr val="bg1">
                  <a:lumMod val="50000"/>
                </a:schemeClr>
              </a:solidFill>
            </a:endParaRPr>
          </a:p>
          <a:p>
            <a:r>
              <a:rPr lang="en-GB" i="1" dirty="0"/>
              <a:t>2 advanced, 2 unachieved     6	 40   %	F</a:t>
            </a:r>
            <a:endParaRPr lang="en-US" dirty="0"/>
          </a:p>
          <a:p>
            <a:r>
              <a:rPr lang="en-GB" i="1" dirty="0">
                <a:solidFill>
                  <a:schemeClr val="bg1">
                    <a:lumMod val="50000"/>
                  </a:schemeClr>
                </a:solidFill>
              </a:rPr>
              <a:t>2 basic, 2 unachieved           4.5	 30   %	F</a:t>
            </a:r>
            <a:endParaRPr lang="en-US" dirty="0">
              <a:solidFill>
                <a:schemeClr val="bg1">
                  <a:lumMod val="50000"/>
                </a:schemeClr>
              </a:solidFill>
            </a:endParaRPr>
          </a:p>
          <a:p>
            <a:r>
              <a:rPr lang="en-GB" i="1" dirty="0"/>
              <a:t>4 unachieved	              0	   </a:t>
            </a:r>
            <a:r>
              <a:rPr lang="en-GB" i="1" dirty="0" smtClean="0"/>
              <a:t>	   0   </a:t>
            </a:r>
            <a:r>
              <a:rPr lang="en-GB" i="1" dirty="0"/>
              <a:t>%	F</a:t>
            </a:r>
            <a:endParaRPr lang="en-US" dirty="0"/>
          </a:p>
        </p:txBody>
      </p:sp>
      <p:sp>
        <p:nvSpPr>
          <p:cNvPr id="3" name="Rectangle 2"/>
          <p:cNvSpPr/>
          <p:nvPr/>
        </p:nvSpPr>
        <p:spPr>
          <a:xfrm>
            <a:off x="4648200" y="380696"/>
            <a:ext cx="4114800" cy="6463308"/>
          </a:xfrm>
          <a:prstGeom prst="rect">
            <a:avLst/>
          </a:prstGeom>
          <a:solidFill>
            <a:schemeClr val="accent2">
              <a:lumMod val="20000"/>
              <a:lumOff val="80000"/>
            </a:schemeClr>
          </a:solidFill>
        </p:spPr>
        <p:txBody>
          <a:bodyPr wrap="square">
            <a:spAutoFit/>
          </a:bodyPr>
          <a:lstStyle/>
          <a:p>
            <a:pPr hangingPunct="0"/>
            <a:r>
              <a:rPr lang="en-GB" b="1" i="1" dirty="0">
                <a:solidFill>
                  <a:srgbClr val="C00000"/>
                </a:solidFill>
              </a:rPr>
              <a:t>Course Scale:</a:t>
            </a:r>
            <a:endParaRPr lang="en-US" dirty="0">
              <a:solidFill>
                <a:srgbClr val="C00000"/>
              </a:solidFill>
            </a:endParaRPr>
          </a:p>
          <a:p>
            <a:pPr hangingPunct="0"/>
            <a:r>
              <a:rPr lang="en-GB" dirty="0">
                <a:solidFill>
                  <a:srgbClr val="C00000"/>
                </a:solidFill>
              </a:rPr>
              <a:t>			A  &gt;  92.5%	GPA 	4.0</a:t>
            </a:r>
            <a:endParaRPr lang="en-US" dirty="0">
              <a:solidFill>
                <a:srgbClr val="C00000"/>
              </a:solidFill>
            </a:endParaRPr>
          </a:p>
          <a:p>
            <a:pPr hangingPunct="0"/>
            <a:r>
              <a:rPr lang="en-GB" dirty="0">
                <a:solidFill>
                  <a:srgbClr val="C00000"/>
                </a:solidFill>
              </a:rPr>
              <a:t>			A- &gt;  87.5%		3.67</a:t>
            </a:r>
            <a:endParaRPr lang="en-US" dirty="0">
              <a:solidFill>
                <a:srgbClr val="C00000"/>
              </a:solidFill>
            </a:endParaRPr>
          </a:p>
          <a:p>
            <a:pPr hangingPunct="0"/>
            <a:r>
              <a:rPr lang="en-GB" dirty="0">
                <a:solidFill>
                  <a:srgbClr val="C00000"/>
                </a:solidFill>
              </a:rPr>
              <a:t>			B+ &gt; 82.5%		3.33</a:t>
            </a:r>
            <a:endParaRPr lang="en-US" dirty="0">
              <a:solidFill>
                <a:srgbClr val="C00000"/>
              </a:solidFill>
            </a:endParaRPr>
          </a:p>
          <a:p>
            <a:pPr hangingPunct="0"/>
            <a:r>
              <a:rPr lang="en-GB" dirty="0">
                <a:solidFill>
                  <a:srgbClr val="C00000"/>
                </a:solidFill>
              </a:rPr>
              <a:t>			B   &gt; 77.5%		3.0</a:t>
            </a:r>
            <a:endParaRPr lang="en-US" dirty="0">
              <a:solidFill>
                <a:srgbClr val="C00000"/>
              </a:solidFill>
            </a:endParaRPr>
          </a:p>
          <a:p>
            <a:pPr hangingPunct="0"/>
            <a:r>
              <a:rPr lang="en-GB" dirty="0">
                <a:solidFill>
                  <a:srgbClr val="C00000"/>
                </a:solidFill>
              </a:rPr>
              <a:t>			B-  &gt; 72.5%		2.67</a:t>
            </a:r>
            <a:endParaRPr lang="en-US" dirty="0">
              <a:solidFill>
                <a:srgbClr val="C00000"/>
              </a:solidFill>
            </a:endParaRPr>
          </a:p>
          <a:p>
            <a:pPr hangingPunct="0"/>
            <a:r>
              <a:rPr lang="en-GB" dirty="0">
                <a:solidFill>
                  <a:srgbClr val="C00000"/>
                </a:solidFill>
              </a:rPr>
              <a:t>			C+ &gt; 67.5%		2.33</a:t>
            </a:r>
            <a:endParaRPr lang="en-US" dirty="0">
              <a:solidFill>
                <a:srgbClr val="C00000"/>
              </a:solidFill>
            </a:endParaRPr>
          </a:p>
          <a:p>
            <a:pPr hangingPunct="0"/>
            <a:r>
              <a:rPr lang="en-GB" dirty="0">
                <a:solidFill>
                  <a:srgbClr val="C00000"/>
                </a:solidFill>
              </a:rPr>
              <a:t>			C   &gt; 62.5%		2.0</a:t>
            </a:r>
            <a:endParaRPr lang="en-US" dirty="0">
              <a:solidFill>
                <a:srgbClr val="C00000"/>
              </a:solidFill>
            </a:endParaRPr>
          </a:p>
          <a:p>
            <a:pPr hangingPunct="0"/>
            <a:r>
              <a:rPr lang="en-GB" dirty="0">
                <a:solidFill>
                  <a:srgbClr val="C00000"/>
                </a:solidFill>
              </a:rPr>
              <a:t>			C-  &gt; 57.5%		1.67</a:t>
            </a:r>
            <a:endParaRPr lang="en-US" dirty="0">
              <a:solidFill>
                <a:srgbClr val="C00000"/>
              </a:solidFill>
            </a:endParaRPr>
          </a:p>
          <a:p>
            <a:pPr hangingPunct="0"/>
            <a:r>
              <a:rPr lang="en-GB" dirty="0">
                <a:solidFill>
                  <a:srgbClr val="C00000"/>
                </a:solidFill>
              </a:rPr>
              <a:t>			D+ &gt; 52.5%		1.33</a:t>
            </a:r>
            <a:endParaRPr lang="en-US" dirty="0">
              <a:solidFill>
                <a:srgbClr val="C00000"/>
              </a:solidFill>
            </a:endParaRPr>
          </a:p>
          <a:p>
            <a:pPr hangingPunct="0"/>
            <a:r>
              <a:rPr lang="en-GB" dirty="0">
                <a:solidFill>
                  <a:srgbClr val="C00000"/>
                </a:solidFill>
              </a:rPr>
              <a:t>			D   &gt; 47.5%		1.0</a:t>
            </a:r>
            <a:endParaRPr lang="en-US" dirty="0">
              <a:solidFill>
                <a:srgbClr val="C00000"/>
              </a:solidFill>
            </a:endParaRPr>
          </a:p>
          <a:p>
            <a:r>
              <a:rPr lang="en-GB" dirty="0">
                <a:solidFill>
                  <a:srgbClr val="C00000"/>
                </a:solidFill>
              </a:rPr>
              <a:t>			F    &lt;= 47.5%		0 </a:t>
            </a:r>
            <a:endParaRPr lang="en-US" dirty="0">
              <a:solidFill>
                <a:srgbClr val="C00000"/>
              </a:solidFill>
            </a:endParaRPr>
          </a:p>
        </p:txBody>
      </p:sp>
      <p:sp>
        <p:nvSpPr>
          <p:cNvPr id="4" name="TextBox 3"/>
          <p:cNvSpPr txBox="1"/>
          <p:nvPr/>
        </p:nvSpPr>
        <p:spPr>
          <a:xfrm>
            <a:off x="609600" y="380696"/>
            <a:ext cx="2675284" cy="369332"/>
          </a:xfrm>
          <a:prstGeom prst="rect">
            <a:avLst/>
          </a:prstGeom>
          <a:noFill/>
        </p:spPr>
        <p:txBody>
          <a:bodyPr wrap="none" rtlCol="0">
            <a:spAutoFit/>
          </a:bodyPr>
          <a:lstStyle/>
          <a:p>
            <a:r>
              <a:rPr lang="en-US" dirty="0" smtClean="0"/>
              <a:t>Examples Standard Grades</a:t>
            </a:r>
            <a:endParaRPr lang="en-US" dirty="0"/>
          </a:p>
        </p:txBody>
      </p:sp>
    </p:spTree>
    <p:extLst>
      <p:ext uri="{BB962C8B-B14F-4D97-AF65-F5344CB8AC3E}">
        <p14:creationId xmlns:p14="http://schemas.microsoft.com/office/powerpoint/2010/main" val="263389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fade">
                                      <p:cBhvr>
                                        <p:cTn id="51" dur="1000"/>
                                        <p:tgtEl>
                                          <p:spTgt spid="2">
                                            <p:txEl>
                                              <p:pRg st="8" end="8"/>
                                            </p:txEl>
                                          </p:spTgt>
                                        </p:tgtEl>
                                      </p:cBhvr>
                                    </p:animEffect>
                                    <p:anim calcmode="lin" valueType="num">
                                      <p:cBhvr>
                                        <p:cTn id="5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90600" y="609600"/>
            <a:ext cx="3692678" cy="461665"/>
          </a:xfrm>
          <a:prstGeom prst="rect">
            <a:avLst/>
          </a:prstGeom>
        </p:spPr>
        <p:txBody>
          <a:bodyPr wrap="none">
            <a:spAutoFit/>
          </a:bodyPr>
          <a:lstStyle/>
          <a:p>
            <a:r>
              <a:rPr lang="en-US" sz="2400" dirty="0" smtClean="0"/>
              <a:t>… more on standard grading</a:t>
            </a: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3300242358"/>
              </p:ext>
            </p:extLst>
          </p:nvPr>
        </p:nvGraphicFramePr>
        <p:xfrm>
          <a:off x="1752600" y="1981200"/>
          <a:ext cx="5486400" cy="3927451"/>
        </p:xfrm>
        <a:graphic>
          <a:graphicData uri="http://schemas.openxmlformats.org/drawingml/2006/table">
            <a:tbl>
              <a:tblPr>
                <a:tableStyleId>{5C22544A-7EE6-4342-B048-85BDC9FD1C3A}</a:tableStyleId>
              </a:tblPr>
              <a:tblGrid>
                <a:gridCol w="914400"/>
                <a:gridCol w="50956"/>
                <a:gridCol w="1092044"/>
                <a:gridCol w="1143000"/>
                <a:gridCol w="1143000"/>
                <a:gridCol w="1143000"/>
              </a:tblGrid>
              <a:tr h="582663">
                <a:tc gridSpan="2">
                  <a:txBody>
                    <a:bodyPr/>
                    <a:lstStyle/>
                    <a:p>
                      <a:pPr algn="l" fontAlgn="b"/>
                      <a:r>
                        <a:rPr lang="en-US" sz="1400" b="1" u="none" strike="noStrike" dirty="0">
                          <a:effectLst/>
                        </a:rPr>
                        <a:t>E</a:t>
                      </a:r>
                      <a:r>
                        <a:rPr lang="en-US" sz="1400" b="1" u="none" strike="noStrike" dirty="0" smtClean="0">
                          <a:effectLst/>
                        </a:rPr>
                        <a:t>xperiment</a:t>
                      </a:r>
                      <a:endParaRPr lang="en-US" sz="1400" b="1" i="0" u="none" strike="noStrike" dirty="0">
                        <a:solidFill>
                          <a:srgbClr val="000000"/>
                        </a:solidFill>
                        <a:effectLst/>
                        <a:latin typeface="Calibri"/>
                      </a:endParaRPr>
                    </a:p>
                  </a:txBody>
                  <a:tcPr marL="6792" marR="6792" marT="6792" marB="0" anchor="b"/>
                </a:tc>
                <a:tc hMerge="1">
                  <a:txBody>
                    <a:bodyPr/>
                    <a:lstStyle/>
                    <a:p>
                      <a:endParaRPr lang="en-US"/>
                    </a:p>
                  </a:txBody>
                  <a:tcPr/>
                </a:tc>
                <a:tc>
                  <a:txBody>
                    <a:bodyPr/>
                    <a:lstStyle/>
                    <a:p>
                      <a:pPr algn="l" fontAlgn="b"/>
                      <a:r>
                        <a:rPr lang="en-US" sz="1400" u="none" strike="noStrike" dirty="0">
                          <a:solidFill>
                            <a:schemeClr val="accent3">
                              <a:lumMod val="75000"/>
                            </a:schemeClr>
                          </a:solidFill>
                          <a:effectLst/>
                        </a:rPr>
                        <a:t>L</a:t>
                      </a:r>
                      <a:r>
                        <a:rPr lang="en-US" sz="1400" u="none" strike="noStrike" dirty="0" smtClean="0">
                          <a:solidFill>
                            <a:schemeClr val="accent3">
                              <a:lumMod val="75000"/>
                            </a:schemeClr>
                          </a:solidFill>
                          <a:effectLst/>
                        </a:rPr>
                        <a:t>ab &amp; safety skills</a:t>
                      </a:r>
                      <a:endParaRPr lang="en-US" sz="1400" b="0" i="0" u="none" strike="noStrike" dirty="0">
                        <a:solidFill>
                          <a:schemeClr val="accent3">
                            <a:lumMod val="75000"/>
                          </a:schemeClr>
                        </a:solidFill>
                        <a:effectLst/>
                        <a:latin typeface="Calibri"/>
                      </a:endParaRPr>
                    </a:p>
                  </a:txBody>
                  <a:tcPr marL="6792" marR="6792" marT="6792" marB="0" anchor="b"/>
                </a:tc>
                <a:tc>
                  <a:txBody>
                    <a:bodyPr/>
                    <a:lstStyle/>
                    <a:p>
                      <a:pPr algn="l" fontAlgn="b"/>
                      <a:r>
                        <a:rPr lang="en-US" sz="1400" b="0" i="0" u="none" strike="noStrike" dirty="0" smtClean="0">
                          <a:solidFill>
                            <a:schemeClr val="accent3">
                              <a:lumMod val="75000"/>
                            </a:schemeClr>
                          </a:solidFill>
                          <a:effectLst/>
                          <a:latin typeface="+mn-lt"/>
                        </a:rPr>
                        <a:t>Errors</a:t>
                      </a:r>
                      <a:endParaRPr lang="en-US" sz="1400" b="0" i="0" u="none" strike="noStrike" dirty="0">
                        <a:solidFill>
                          <a:schemeClr val="accent3">
                            <a:lumMod val="75000"/>
                          </a:schemeClr>
                        </a:solidFill>
                        <a:effectLst/>
                        <a:latin typeface="Calibri"/>
                      </a:endParaRPr>
                    </a:p>
                  </a:txBody>
                  <a:tcPr marL="6792" marR="6792" marT="6792" marB="0" anchor="b"/>
                </a:tc>
                <a:tc>
                  <a:txBody>
                    <a:bodyPr/>
                    <a:lstStyle/>
                    <a:p>
                      <a:pPr algn="l" fontAlgn="b"/>
                      <a:r>
                        <a:rPr lang="en-US" sz="1400" b="0" i="0" u="none" strike="noStrike" dirty="0" smtClean="0">
                          <a:solidFill>
                            <a:schemeClr val="accent3">
                              <a:lumMod val="75000"/>
                            </a:schemeClr>
                          </a:solidFill>
                          <a:effectLst/>
                          <a:latin typeface="Calibri"/>
                        </a:rPr>
                        <a:t>Data decision making</a:t>
                      </a:r>
                      <a:endParaRPr lang="en-US" sz="1400" b="0" i="0" u="none" strike="noStrike" dirty="0">
                        <a:solidFill>
                          <a:schemeClr val="accent3">
                            <a:lumMod val="75000"/>
                          </a:schemeClr>
                        </a:solidFill>
                        <a:effectLst/>
                        <a:latin typeface="Calibri"/>
                      </a:endParaRPr>
                    </a:p>
                  </a:txBody>
                  <a:tcPr marL="6792" marR="6792" marT="6792" marB="0" anchor="b"/>
                </a:tc>
                <a:tc>
                  <a:txBody>
                    <a:bodyPr/>
                    <a:lstStyle/>
                    <a:p>
                      <a:pPr algn="l" fontAlgn="b"/>
                      <a:endParaRPr lang="en-US" sz="1100" b="0" i="0" u="none" strike="noStrike" dirty="0">
                        <a:solidFill>
                          <a:schemeClr val="accent3">
                            <a:lumMod val="75000"/>
                          </a:schemeClr>
                        </a:solidFill>
                        <a:effectLst/>
                        <a:latin typeface="Calibri"/>
                      </a:endParaRPr>
                    </a:p>
                  </a:txBody>
                  <a:tcPr marL="6792" marR="6792" marT="6792" marB="0" anchor="b"/>
                </a:tc>
              </a:tr>
              <a:tr h="478828">
                <a:tc>
                  <a:txBody>
                    <a:bodyPr/>
                    <a:lstStyle/>
                    <a:p>
                      <a:endParaRPr lang="en-US"/>
                    </a:p>
                  </a:txBody>
                  <a:tcPr marL="6792" marR="6792" marT="6792" marB="0" anchor="b"/>
                </a:tc>
                <a:tc>
                  <a:txBody>
                    <a:bodyPr/>
                    <a:lstStyle/>
                    <a:p>
                      <a:endParaRPr lang="en-US" dirty="0"/>
                    </a:p>
                  </a:txBody>
                  <a:tcPr marL="6792" marR="6792" marT="6792" marB="0" anchor="b"/>
                </a:tc>
                <a:tc>
                  <a:txBody>
                    <a:bodyPr/>
                    <a:lstStyle/>
                    <a:p>
                      <a:pPr algn="l" fontAlgn="b"/>
                      <a:endParaRPr lang="en-US" sz="1000" b="0" i="0" u="none" strike="noStrike" dirty="0">
                        <a:solidFill>
                          <a:srgbClr val="000000"/>
                        </a:solidFill>
                        <a:effectLst/>
                        <a:latin typeface="Calibri"/>
                      </a:endParaRPr>
                    </a:p>
                  </a:txBody>
                  <a:tcPr marL="6792" marR="6792" marT="6792" marB="0" anchor="b"/>
                </a:tc>
                <a:tc>
                  <a:txBody>
                    <a:bodyPr/>
                    <a:lstStyle/>
                    <a:p>
                      <a:pPr algn="l" fontAlgn="b"/>
                      <a:endParaRPr lang="en-US" sz="1000" b="0" i="0" u="none" strike="noStrike">
                        <a:solidFill>
                          <a:srgbClr val="000000"/>
                        </a:solidFill>
                        <a:effectLst/>
                        <a:latin typeface="Calibri"/>
                      </a:endParaRPr>
                    </a:p>
                  </a:txBody>
                  <a:tcPr marL="6792" marR="6792" marT="6792" marB="0" anchor="b"/>
                </a:tc>
                <a:tc>
                  <a:txBody>
                    <a:bodyPr/>
                    <a:lstStyle/>
                    <a:p>
                      <a:pPr algn="l" fontAlgn="b"/>
                      <a:endParaRPr lang="en-US" sz="1000" b="0" i="0" u="none" strike="noStrike">
                        <a:solidFill>
                          <a:srgbClr val="000000"/>
                        </a:solidFill>
                        <a:effectLst/>
                        <a:latin typeface="Calibri"/>
                      </a:endParaRPr>
                    </a:p>
                  </a:txBody>
                  <a:tcPr marL="6792" marR="6792" marT="6792" marB="0" anchor="b"/>
                </a:tc>
                <a:tc>
                  <a:txBody>
                    <a:bodyPr/>
                    <a:lstStyle/>
                    <a:p>
                      <a:pPr algn="l" fontAlgn="b"/>
                      <a:endParaRPr lang="en-US" sz="1000" b="0" i="0" u="none" strike="noStrike">
                        <a:solidFill>
                          <a:srgbClr val="000000"/>
                        </a:solidFill>
                        <a:effectLst/>
                        <a:latin typeface="Calibri"/>
                      </a:endParaRPr>
                    </a:p>
                  </a:txBody>
                  <a:tcPr marL="6792" marR="6792" marT="6792" marB="0" anchor="b"/>
                </a:tc>
              </a:tr>
              <a:tr h="706916">
                <a:tc>
                  <a:txBody>
                    <a:bodyPr/>
                    <a:lstStyle/>
                    <a:p>
                      <a:r>
                        <a:rPr lang="en-US" sz="1600" b="1" dirty="0" smtClean="0"/>
                        <a:t>Report</a:t>
                      </a:r>
                      <a:endParaRPr lang="en-US" sz="2400" b="1" dirty="0"/>
                    </a:p>
                  </a:txBody>
                  <a:tcPr marL="6792" marR="6792" marT="6792" marB="0" anchor="b"/>
                </a:tc>
                <a:tc>
                  <a:txBody>
                    <a:bodyPr/>
                    <a:lstStyle/>
                    <a:p>
                      <a:endParaRPr lang="en-US"/>
                    </a:p>
                  </a:txBody>
                  <a:tcPr marL="6792" marR="6792" marT="6792" marB="0" anchor="b"/>
                </a:tc>
                <a:tc>
                  <a:txBody>
                    <a:bodyPr/>
                    <a:lstStyle/>
                    <a:p>
                      <a:pPr algn="l" fontAlgn="b"/>
                      <a:r>
                        <a:rPr lang="en-US" sz="1400" u="none" strike="noStrike" dirty="0">
                          <a:solidFill>
                            <a:schemeClr val="tx2">
                              <a:lumMod val="60000"/>
                              <a:lumOff val="40000"/>
                            </a:schemeClr>
                          </a:solidFill>
                          <a:effectLst/>
                        </a:rPr>
                        <a:t>L</a:t>
                      </a:r>
                      <a:r>
                        <a:rPr lang="en-US" sz="1400" u="none" strike="noStrike" dirty="0" smtClean="0">
                          <a:solidFill>
                            <a:schemeClr val="tx2">
                              <a:lumMod val="60000"/>
                              <a:lumOff val="40000"/>
                            </a:schemeClr>
                          </a:solidFill>
                          <a:effectLst/>
                        </a:rPr>
                        <a:t>anguage </a:t>
                      </a:r>
                      <a:r>
                        <a:rPr lang="en-US" sz="1400" u="none" strike="noStrike" dirty="0">
                          <a:solidFill>
                            <a:schemeClr val="tx2">
                              <a:lumMod val="60000"/>
                              <a:lumOff val="40000"/>
                            </a:schemeClr>
                          </a:solidFill>
                          <a:effectLst/>
                        </a:rPr>
                        <a:t>metrics</a:t>
                      </a:r>
                      <a:endParaRPr lang="en-US" sz="1400" b="0" i="0" u="none" strike="noStrike" dirty="0">
                        <a:solidFill>
                          <a:schemeClr val="tx2">
                            <a:lumMod val="60000"/>
                            <a:lumOff val="40000"/>
                          </a:schemeClr>
                        </a:solidFill>
                        <a:effectLst/>
                        <a:latin typeface="Calibri"/>
                      </a:endParaRPr>
                    </a:p>
                  </a:txBody>
                  <a:tcPr marL="6792" marR="6792" marT="6792" marB="0" anchor="b"/>
                </a:tc>
                <a:tc>
                  <a:txBody>
                    <a:bodyPr/>
                    <a:lstStyle/>
                    <a:p>
                      <a:pPr algn="l" fontAlgn="b"/>
                      <a:r>
                        <a:rPr lang="en-US" sz="1400" u="none" strike="noStrike" dirty="0" smtClean="0">
                          <a:solidFill>
                            <a:schemeClr val="tx2">
                              <a:lumMod val="60000"/>
                              <a:lumOff val="40000"/>
                            </a:schemeClr>
                          </a:solidFill>
                          <a:effectLst/>
                        </a:rPr>
                        <a:t>Paragraph &amp; chapter </a:t>
                      </a:r>
                      <a:r>
                        <a:rPr lang="en-US" sz="1400" u="none" strike="noStrike" dirty="0">
                          <a:solidFill>
                            <a:schemeClr val="tx2">
                              <a:lumMod val="60000"/>
                              <a:lumOff val="40000"/>
                            </a:schemeClr>
                          </a:solidFill>
                          <a:effectLst/>
                        </a:rPr>
                        <a:t>design</a:t>
                      </a:r>
                      <a:endParaRPr lang="en-US" sz="1400" b="0" i="0" u="none" strike="noStrike" dirty="0">
                        <a:solidFill>
                          <a:schemeClr val="tx2">
                            <a:lumMod val="60000"/>
                            <a:lumOff val="40000"/>
                          </a:schemeClr>
                        </a:solidFill>
                        <a:effectLst/>
                        <a:latin typeface="Calibri"/>
                      </a:endParaRPr>
                    </a:p>
                  </a:txBody>
                  <a:tcPr marL="6792" marR="6792" marT="6792"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smtClean="0">
                          <a:solidFill>
                            <a:schemeClr val="tx2">
                              <a:lumMod val="60000"/>
                              <a:lumOff val="40000"/>
                            </a:schemeClr>
                          </a:solidFill>
                          <a:effectLst/>
                          <a:latin typeface="+mn-lt"/>
                        </a:rPr>
                        <a:t>Chapter</a:t>
                      </a:r>
                      <a:r>
                        <a:rPr lang="en-US" sz="1400" b="0" i="0" u="none" strike="noStrike" baseline="0" dirty="0" smtClean="0">
                          <a:solidFill>
                            <a:schemeClr val="tx2">
                              <a:lumMod val="60000"/>
                              <a:lumOff val="40000"/>
                            </a:schemeClr>
                          </a:solidFill>
                          <a:effectLst/>
                          <a:latin typeface="+mn-lt"/>
                        </a:rPr>
                        <a:t> content</a:t>
                      </a:r>
                      <a:endParaRPr lang="en-US" sz="1400" b="0" i="0" u="none" strike="noStrike" dirty="0" smtClean="0">
                        <a:solidFill>
                          <a:schemeClr val="tx2">
                            <a:lumMod val="60000"/>
                            <a:lumOff val="40000"/>
                          </a:schemeClr>
                        </a:solidFill>
                        <a:effectLst/>
                        <a:latin typeface="+mn-lt"/>
                      </a:endParaRPr>
                    </a:p>
                    <a:p>
                      <a:pPr algn="l" fontAlgn="b"/>
                      <a:endParaRPr lang="en-US" sz="1050" b="0" i="0" u="none" strike="noStrike" dirty="0">
                        <a:solidFill>
                          <a:schemeClr val="tx2">
                            <a:lumMod val="60000"/>
                            <a:lumOff val="40000"/>
                          </a:schemeClr>
                        </a:solidFill>
                        <a:effectLst/>
                        <a:latin typeface="Calibri"/>
                      </a:endParaRPr>
                    </a:p>
                  </a:txBody>
                  <a:tcPr marL="6792" marR="6792" marT="6792" marB="0" anchor="b"/>
                </a:tc>
                <a:tc>
                  <a:txBody>
                    <a:bodyPr/>
                    <a:lstStyle/>
                    <a:p>
                      <a:pPr algn="l" fontAlgn="b"/>
                      <a:r>
                        <a:rPr lang="en-US" sz="1400" b="0" i="0" u="none" strike="noStrike" dirty="0" smtClean="0">
                          <a:solidFill>
                            <a:schemeClr val="tx2">
                              <a:lumMod val="60000"/>
                              <a:lumOff val="40000"/>
                            </a:schemeClr>
                          </a:solidFill>
                          <a:effectLst/>
                          <a:latin typeface="Calibri"/>
                        </a:rPr>
                        <a:t>Bibliography&amp;</a:t>
                      </a:r>
                      <a:r>
                        <a:rPr lang="en-US" sz="1400" b="0" i="0" u="none" strike="noStrike" baseline="0" dirty="0" smtClean="0">
                          <a:solidFill>
                            <a:schemeClr val="tx2">
                              <a:lumMod val="60000"/>
                              <a:lumOff val="40000"/>
                            </a:schemeClr>
                          </a:solidFill>
                          <a:effectLst/>
                          <a:latin typeface="Calibri"/>
                        </a:rPr>
                        <a:t> Research</a:t>
                      </a:r>
                      <a:endParaRPr lang="en-US" sz="1400" b="0" i="0" u="none" strike="noStrike" dirty="0">
                        <a:solidFill>
                          <a:schemeClr val="tx2">
                            <a:lumMod val="60000"/>
                            <a:lumOff val="40000"/>
                          </a:schemeClr>
                        </a:solidFill>
                        <a:effectLst/>
                        <a:latin typeface="Calibri"/>
                      </a:endParaRPr>
                    </a:p>
                  </a:txBody>
                  <a:tcPr marL="6792" marR="6792" marT="6792" marB="0" anchor="b"/>
                </a:tc>
              </a:tr>
              <a:tr h="478828">
                <a:tc>
                  <a:txBody>
                    <a:bodyPr/>
                    <a:lstStyle/>
                    <a:p>
                      <a:endParaRPr lang="en-US"/>
                    </a:p>
                  </a:txBody>
                  <a:tcPr marL="6792" marR="6792" marT="6792" marB="0" anchor="b"/>
                </a:tc>
                <a:tc>
                  <a:txBody>
                    <a:bodyPr/>
                    <a:lstStyle/>
                    <a:p>
                      <a:endParaRPr lang="en-US"/>
                    </a:p>
                  </a:txBody>
                  <a:tcPr marL="6792" marR="6792" marT="6792" marB="0" anchor="b"/>
                </a:tc>
                <a:tc>
                  <a:txBody>
                    <a:bodyPr/>
                    <a:lstStyle/>
                    <a:p>
                      <a:pPr algn="l" fontAlgn="b"/>
                      <a:endParaRPr lang="en-US" sz="1000" b="0" i="0" u="none" strike="noStrike">
                        <a:solidFill>
                          <a:srgbClr val="000000"/>
                        </a:solidFill>
                        <a:effectLst/>
                        <a:latin typeface="Calibri"/>
                      </a:endParaRPr>
                    </a:p>
                  </a:txBody>
                  <a:tcPr marL="6792" marR="6792" marT="6792" marB="0" anchor="b"/>
                </a:tc>
                <a:tc>
                  <a:txBody>
                    <a:bodyPr/>
                    <a:lstStyle/>
                    <a:p>
                      <a:pPr algn="l" fontAlgn="b"/>
                      <a:endParaRPr lang="en-US" sz="1000" b="0" i="0" u="none" strike="noStrike" dirty="0">
                        <a:solidFill>
                          <a:srgbClr val="000000"/>
                        </a:solidFill>
                        <a:effectLst/>
                        <a:latin typeface="Calibri"/>
                      </a:endParaRPr>
                    </a:p>
                  </a:txBody>
                  <a:tcPr marL="6792" marR="6792" marT="6792" marB="0" anchor="b"/>
                </a:tc>
                <a:tc>
                  <a:txBody>
                    <a:bodyPr/>
                    <a:lstStyle/>
                    <a:p>
                      <a:pPr algn="l" fontAlgn="b"/>
                      <a:endParaRPr lang="en-US" sz="1000" b="0" i="0" u="none" strike="noStrike">
                        <a:solidFill>
                          <a:srgbClr val="000000"/>
                        </a:solidFill>
                        <a:effectLst/>
                        <a:latin typeface="Calibri"/>
                      </a:endParaRPr>
                    </a:p>
                  </a:txBody>
                  <a:tcPr marL="6792" marR="6792" marT="6792" marB="0" anchor="b"/>
                </a:tc>
                <a:tc>
                  <a:txBody>
                    <a:bodyPr/>
                    <a:lstStyle/>
                    <a:p>
                      <a:pPr algn="l" fontAlgn="b"/>
                      <a:endParaRPr lang="en-US" sz="1000" b="0" i="0" u="none" strike="noStrike">
                        <a:solidFill>
                          <a:srgbClr val="000000"/>
                        </a:solidFill>
                        <a:effectLst/>
                        <a:latin typeface="Calibri"/>
                      </a:endParaRPr>
                    </a:p>
                  </a:txBody>
                  <a:tcPr marL="6792" marR="6792" marT="6792" marB="0" anchor="b"/>
                </a:tc>
              </a:tr>
              <a:tr h="706916">
                <a:tc gridSpan="2">
                  <a:txBody>
                    <a:bodyPr/>
                    <a:lstStyle/>
                    <a:p>
                      <a:pPr algn="l" fontAlgn="b"/>
                      <a:r>
                        <a:rPr lang="en-US" sz="1600" b="1" u="none" strike="noStrike" dirty="0" smtClean="0">
                          <a:effectLst/>
                        </a:rPr>
                        <a:t>Math &amp;</a:t>
                      </a:r>
                    </a:p>
                    <a:p>
                      <a:pPr algn="l" fontAlgn="b"/>
                      <a:r>
                        <a:rPr lang="en-US" sz="1600" b="1" u="none" strike="noStrike" dirty="0" smtClean="0">
                          <a:effectLst/>
                        </a:rPr>
                        <a:t>Theory</a:t>
                      </a:r>
                      <a:endParaRPr lang="en-US" sz="1200" b="1" u="none" strike="noStrike" dirty="0" smtClean="0">
                        <a:effectLst/>
                      </a:endParaRPr>
                    </a:p>
                  </a:txBody>
                  <a:tcPr marL="6792" marR="6792" marT="6792" marB="0" anchor="b"/>
                </a:tc>
                <a:tc hMerge="1">
                  <a:txBody>
                    <a:bodyPr/>
                    <a:lstStyle/>
                    <a:p>
                      <a:endParaRPr lang="en-US"/>
                    </a:p>
                  </a:txBody>
                  <a:tcPr/>
                </a:tc>
                <a:tc>
                  <a:txBody>
                    <a:bodyPr/>
                    <a:lstStyle/>
                    <a:p>
                      <a:pPr algn="l" fontAlgn="b"/>
                      <a:r>
                        <a:rPr lang="en-US" sz="1400" u="none" strike="noStrike" dirty="0" smtClean="0">
                          <a:solidFill>
                            <a:schemeClr val="accent6">
                              <a:lumMod val="75000"/>
                            </a:schemeClr>
                          </a:solidFill>
                          <a:effectLst/>
                        </a:rPr>
                        <a:t>Preparation</a:t>
                      </a:r>
                      <a:endParaRPr lang="en-US" sz="1400" b="0" i="0" u="none" strike="noStrike" dirty="0">
                        <a:solidFill>
                          <a:schemeClr val="accent6">
                            <a:lumMod val="75000"/>
                          </a:schemeClr>
                        </a:solidFill>
                        <a:effectLst/>
                        <a:latin typeface="Calibri"/>
                      </a:endParaRPr>
                    </a:p>
                  </a:txBody>
                  <a:tcPr marL="6792" marR="6792" marT="6792" marB="0" anchor="b"/>
                </a:tc>
                <a:tc>
                  <a:txBody>
                    <a:bodyPr/>
                    <a:lstStyle/>
                    <a:p>
                      <a:pPr algn="l" fontAlgn="b"/>
                      <a:r>
                        <a:rPr lang="en-US" sz="1400" u="none" strike="noStrike" dirty="0" smtClean="0">
                          <a:solidFill>
                            <a:schemeClr val="accent6">
                              <a:lumMod val="75000"/>
                            </a:schemeClr>
                          </a:solidFill>
                          <a:effectLst/>
                        </a:rPr>
                        <a:t>Math &amp; Distributions</a:t>
                      </a:r>
                      <a:endParaRPr lang="en-US" sz="1100" b="0" i="0" u="none" strike="noStrike" dirty="0">
                        <a:solidFill>
                          <a:schemeClr val="accent6">
                            <a:lumMod val="75000"/>
                          </a:schemeClr>
                        </a:solidFill>
                        <a:effectLst/>
                        <a:latin typeface="Calibri"/>
                      </a:endParaRPr>
                    </a:p>
                  </a:txBody>
                  <a:tcPr marL="6792" marR="6792" marT="6792" marB="0" anchor="b"/>
                </a:tc>
                <a:tc>
                  <a:txBody>
                    <a:bodyPr/>
                    <a:lstStyle/>
                    <a:p>
                      <a:pPr algn="l" fontAlgn="b"/>
                      <a:r>
                        <a:rPr lang="en-US" sz="1400" u="none" strike="noStrike" dirty="0" smtClean="0">
                          <a:solidFill>
                            <a:schemeClr val="accent6">
                              <a:lumMod val="75000"/>
                            </a:schemeClr>
                          </a:solidFill>
                          <a:effectLst/>
                        </a:rPr>
                        <a:t>Theory &amp; Model</a:t>
                      </a:r>
                      <a:endParaRPr lang="en-US" sz="1100" b="0" i="0" u="none" strike="noStrike" dirty="0">
                        <a:solidFill>
                          <a:schemeClr val="accent6">
                            <a:lumMod val="75000"/>
                          </a:schemeClr>
                        </a:solidFill>
                        <a:effectLst/>
                        <a:latin typeface="Calibri"/>
                      </a:endParaRPr>
                    </a:p>
                  </a:txBody>
                  <a:tcPr marL="6792" marR="6792" marT="6792" marB="0" anchor="b"/>
                </a:tc>
                <a:tc>
                  <a:txBody>
                    <a:bodyPr/>
                    <a:lstStyle/>
                    <a:p>
                      <a:pPr algn="l" fontAlgn="b"/>
                      <a:r>
                        <a:rPr lang="en-US" sz="1400" b="0" i="0" u="none" strike="noStrike" dirty="0" smtClean="0">
                          <a:solidFill>
                            <a:schemeClr val="accent6">
                              <a:lumMod val="75000"/>
                            </a:schemeClr>
                          </a:solidFill>
                          <a:effectLst/>
                          <a:latin typeface="Calibri"/>
                        </a:rPr>
                        <a:t>Fitting &amp; Derivation</a:t>
                      </a:r>
                      <a:endParaRPr lang="en-US" sz="1100" b="0" i="0" u="none" strike="noStrike" dirty="0">
                        <a:solidFill>
                          <a:schemeClr val="accent6">
                            <a:lumMod val="75000"/>
                          </a:schemeClr>
                        </a:solidFill>
                        <a:effectLst/>
                        <a:latin typeface="Calibri"/>
                      </a:endParaRPr>
                    </a:p>
                  </a:txBody>
                  <a:tcPr marL="6792" marR="6792" marT="6792" marB="0" anchor="b"/>
                </a:tc>
              </a:tr>
              <a:tr h="478828">
                <a:tc>
                  <a:txBody>
                    <a:bodyPr/>
                    <a:lstStyle/>
                    <a:p>
                      <a:endParaRPr lang="en-US"/>
                    </a:p>
                  </a:txBody>
                  <a:tcPr marL="6792" marR="6792" marT="6792" marB="0" anchor="b"/>
                </a:tc>
                <a:tc>
                  <a:txBody>
                    <a:bodyPr/>
                    <a:lstStyle/>
                    <a:p>
                      <a:endParaRPr lang="en-US" dirty="0"/>
                    </a:p>
                  </a:txBody>
                  <a:tcPr marL="6792" marR="6792" marT="6792" marB="0" anchor="b"/>
                </a:tc>
                <a:tc>
                  <a:txBody>
                    <a:bodyPr/>
                    <a:lstStyle/>
                    <a:p>
                      <a:pPr algn="l" fontAlgn="b"/>
                      <a:endParaRPr lang="en-US" sz="1000" b="0" i="0" u="none" strike="noStrike" dirty="0">
                        <a:solidFill>
                          <a:srgbClr val="000000"/>
                        </a:solidFill>
                        <a:effectLst/>
                        <a:latin typeface="Calibri"/>
                      </a:endParaRPr>
                    </a:p>
                  </a:txBody>
                  <a:tcPr marL="6792" marR="6792" marT="6792" marB="0" anchor="b"/>
                </a:tc>
                <a:tc>
                  <a:txBody>
                    <a:bodyPr/>
                    <a:lstStyle/>
                    <a:p>
                      <a:pPr algn="l" fontAlgn="b"/>
                      <a:endParaRPr lang="en-US" sz="1000" b="0" i="0" u="none" strike="noStrike">
                        <a:solidFill>
                          <a:srgbClr val="000000"/>
                        </a:solidFill>
                        <a:effectLst/>
                        <a:latin typeface="Calibri"/>
                      </a:endParaRPr>
                    </a:p>
                  </a:txBody>
                  <a:tcPr marL="6792" marR="6792" marT="6792" marB="0" anchor="b"/>
                </a:tc>
                <a:tc>
                  <a:txBody>
                    <a:bodyPr/>
                    <a:lstStyle/>
                    <a:p>
                      <a:pPr algn="l" fontAlgn="b"/>
                      <a:endParaRPr lang="en-US" sz="1000" b="0" i="0" u="none" strike="noStrike">
                        <a:solidFill>
                          <a:srgbClr val="000000"/>
                        </a:solidFill>
                        <a:effectLst/>
                        <a:latin typeface="Calibri"/>
                      </a:endParaRPr>
                    </a:p>
                  </a:txBody>
                  <a:tcPr marL="6792" marR="6792" marT="6792" marB="0" anchor="b"/>
                </a:tc>
                <a:tc>
                  <a:txBody>
                    <a:bodyPr/>
                    <a:lstStyle/>
                    <a:p>
                      <a:pPr algn="l" fontAlgn="b"/>
                      <a:endParaRPr lang="en-US" sz="1000" b="0" i="0" u="none" strike="noStrike">
                        <a:solidFill>
                          <a:srgbClr val="000000"/>
                        </a:solidFill>
                        <a:effectLst/>
                        <a:latin typeface="Calibri"/>
                      </a:endParaRPr>
                    </a:p>
                  </a:txBody>
                  <a:tcPr marL="6792" marR="6792" marT="6792" marB="0" anchor="b"/>
                </a:tc>
              </a:tr>
              <a:tr h="377021">
                <a:tc>
                  <a:txBody>
                    <a:bodyPr/>
                    <a:lstStyle/>
                    <a:p>
                      <a:r>
                        <a:rPr lang="en-US" sz="1600" b="1" dirty="0" smtClean="0"/>
                        <a:t>Oral &amp; COM3</a:t>
                      </a:r>
                      <a:endParaRPr lang="en-US" sz="2400" b="1" dirty="0"/>
                    </a:p>
                  </a:txBody>
                  <a:tcPr marL="6792" marR="6792" marT="6792" marB="0" anchor="b"/>
                </a:tc>
                <a:tc>
                  <a:txBody>
                    <a:bodyPr/>
                    <a:lstStyle/>
                    <a:p>
                      <a:endParaRPr lang="en-US"/>
                    </a:p>
                  </a:txBody>
                  <a:tcPr marL="6792" marR="6792" marT="6792" marB="0" anchor="b"/>
                </a:tc>
                <a:tc>
                  <a:txBody>
                    <a:bodyPr/>
                    <a:lstStyle/>
                    <a:p>
                      <a:pPr algn="l" fontAlgn="b"/>
                      <a:r>
                        <a:rPr lang="en-US" sz="1400" u="none" strike="noStrike" dirty="0" smtClean="0">
                          <a:solidFill>
                            <a:schemeClr val="accent2">
                              <a:lumMod val="75000"/>
                            </a:schemeClr>
                          </a:solidFill>
                          <a:effectLst/>
                        </a:rPr>
                        <a:t>IT &amp; Jargon</a:t>
                      </a:r>
                      <a:endParaRPr lang="en-US" sz="1100" b="0" i="0" u="none" strike="noStrike" dirty="0">
                        <a:solidFill>
                          <a:schemeClr val="accent2">
                            <a:lumMod val="75000"/>
                          </a:schemeClr>
                        </a:solidFill>
                        <a:effectLst/>
                        <a:latin typeface="Calibri"/>
                      </a:endParaRPr>
                    </a:p>
                  </a:txBody>
                  <a:tcPr marL="6792" marR="6792" marT="6792" marB="0" anchor="b"/>
                </a:tc>
                <a:tc>
                  <a:txBody>
                    <a:bodyPr/>
                    <a:lstStyle/>
                    <a:p>
                      <a:pPr algn="l" fontAlgn="b"/>
                      <a:r>
                        <a:rPr lang="en-US" sz="1400" b="0" i="0" u="none" strike="noStrike" dirty="0" smtClean="0">
                          <a:solidFill>
                            <a:schemeClr val="accent2">
                              <a:lumMod val="75000"/>
                            </a:schemeClr>
                          </a:solidFill>
                          <a:effectLst/>
                          <a:latin typeface="+mn-lt"/>
                        </a:rPr>
                        <a:t>Professional</a:t>
                      </a:r>
                      <a:r>
                        <a:rPr lang="en-US" sz="1400" b="0" i="0" u="none" strike="noStrike" baseline="0" dirty="0" smtClean="0">
                          <a:solidFill>
                            <a:schemeClr val="accent2">
                              <a:lumMod val="75000"/>
                            </a:schemeClr>
                          </a:solidFill>
                          <a:effectLst/>
                          <a:latin typeface="+mn-lt"/>
                        </a:rPr>
                        <a:t> Standards</a:t>
                      </a:r>
                      <a:endParaRPr lang="en-US" sz="1100" b="0" i="0" u="none" strike="noStrike" dirty="0">
                        <a:solidFill>
                          <a:schemeClr val="accent2">
                            <a:lumMod val="75000"/>
                          </a:schemeClr>
                        </a:solidFill>
                        <a:effectLst/>
                        <a:latin typeface="Calibri"/>
                      </a:endParaRPr>
                    </a:p>
                  </a:txBody>
                  <a:tcPr marL="6792" marR="6792" marT="6792" marB="0" anchor="b"/>
                </a:tc>
                <a:tc>
                  <a:txBody>
                    <a:bodyPr/>
                    <a:lstStyle/>
                    <a:p>
                      <a:pPr algn="l" fontAlgn="b"/>
                      <a:r>
                        <a:rPr lang="en-US" sz="1400" b="0" i="0" u="none" strike="noStrike" dirty="0" smtClean="0">
                          <a:solidFill>
                            <a:schemeClr val="accent2">
                              <a:lumMod val="75000"/>
                            </a:schemeClr>
                          </a:solidFill>
                          <a:effectLst/>
                          <a:latin typeface="+mn-lt"/>
                        </a:rPr>
                        <a:t>Presentation</a:t>
                      </a:r>
                      <a:endParaRPr lang="en-US" sz="1100" b="0" i="0" u="none" strike="noStrike" dirty="0">
                        <a:solidFill>
                          <a:schemeClr val="accent2">
                            <a:lumMod val="75000"/>
                          </a:schemeClr>
                        </a:solidFill>
                        <a:effectLst/>
                        <a:latin typeface="Calibri"/>
                      </a:endParaRPr>
                    </a:p>
                  </a:txBody>
                  <a:tcPr marL="6792" marR="6792" marT="6792" marB="0" anchor="b"/>
                </a:tc>
                <a:tc>
                  <a:txBody>
                    <a:bodyPr/>
                    <a:lstStyle/>
                    <a:p>
                      <a:pPr algn="l" fontAlgn="b"/>
                      <a:r>
                        <a:rPr lang="en-US" sz="1400" b="0" i="0" u="none" strike="noStrike" dirty="0" smtClean="0">
                          <a:solidFill>
                            <a:schemeClr val="accent2">
                              <a:lumMod val="75000"/>
                            </a:schemeClr>
                          </a:solidFill>
                          <a:effectLst/>
                          <a:latin typeface="Calibri"/>
                        </a:rPr>
                        <a:t>Audience &amp; Delivery</a:t>
                      </a:r>
                      <a:endParaRPr lang="en-US" sz="1100" b="0" i="0" u="none" strike="noStrike" dirty="0">
                        <a:solidFill>
                          <a:schemeClr val="accent2">
                            <a:lumMod val="75000"/>
                          </a:schemeClr>
                        </a:solidFill>
                        <a:effectLst/>
                        <a:latin typeface="Calibri"/>
                      </a:endParaRPr>
                    </a:p>
                  </a:txBody>
                  <a:tcPr marL="6792" marR="6792" marT="6792" marB="0" anchor="b"/>
                </a:tc>
              </a:tr>
            </a:tbl>
          </a:graphicData>
        </a:graphic>
      </p:graphicFrame>
      <p:sp>
        <p:nvSpPr>
          <p:cNvPr id="4" name="TextBox 3"/>
          <p:cNvSpPr txBox="1"/>
          <p:nvPr/>
        </p:nvSpPr>
        <p:spPr>
          <a:xfrm>
            <a:off x="1828800" y="1089926"/>
            <a:ext cx="3321679" cy="646331"/>
          </a:xfrm>
          <a:prstGeom prst="rect">
            <a:avLst/>
          </a:prstGeom>
          <a:noFill/>
        </p:spPr>
        <p:txBody>
          <a:bodyPr wrap="none" rtlCol="0">
            <a:spAutoFit/>
          </a:bodyPr>
          <a:lstStyle/>
          <a:p>
            <a:r>
              <a:rPr lang="en-US" dirty="0" smtClean="0"/>
              <a:t>Standards – sub-standards – skills</a:t>
            </a:r>
          </a:p>
          <a:p>
            <a:r>
              <a:rPr lang="en-US" dirty="0" smtClean="0">
                <a:solidFill>
                  <a:schemeClr val="bg1">
                    <a:lumMod val="50000"/>
                  </a:schemeClr>
                </a:solidFill>
              </a:rPr>
              <a:t>Standards are what is graded</a:t>
            </a:r>
            <a:endParaRPr lang="en-US" dirty="0">
              <a:solidFill>
                <a:schemeClr val="bg1">
                  <a:lumMod val="50000"/>
                </a:schemeClr>
              </a:solidFill>
            </a:endParaRPr>
          </a:p>
        </p:txBody>
      </p:sp>
    </p:spTree>
    <p:extLst>
      <p:ext uri="{BB962C8B-B14F-4D97-AF65-F5344CB8AC3E}">
        <p14:creationId xmlns:p14="http://schemas.microsoft.com/office/powerpoint/2010/main" val="3388455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1638626"/>
              </p:ext>
            </p:extLst>
          </p:nvPr>
        </p:nvGraphicFramePr>
        <p:xfrm>
          <a:off x="533400" y="1066800"/>
          <a:ext cx="2735580" cy="1937263"/>
        </p:xfrm>
        <a:graphic>
          <a:graphicData uri="http://schemas.openxmlformats.org/drawingml/2006/table">
            <a:tbl>
              <a:tblPr/>
              <a:tblGrid>
                <a:gridCol w="2735580"/>
              </a:tblGrid>
              <a:tr h="246906">
                <a:tc>
                  <a:txBody>
                    <a:bodyPr/>
                    <a:lstStyle/>
                    <a:p>
                      <a:pPr rtl="0" fontAlgn="b"/>
                      <a:r>
                        <a:rPr lang="en-US" sz="1100" b="1" i="1">
                          <a:solidFill>
                            <a:srgbClr val="000000"/>
                          </a:solidFill>
                          <a:effectLst/>
                          <a:latin typeface="Calibri"/>
                        </a:rPr>
                        <a:t>Random Error and Systematic Error</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r>
              <a:tr h="246906">
                <a:tc>
                  <a:txBody>
                    <a:bodyPr/>
                    <a:lstStyle/>
                    <a:p>
                      <a:pPr rtl="0" fontAlgn="b"/>
                      <a:r>
                        <a:rPr lang="en-US" sz="1100" b="0">
                          <a:solidFill>
                            <a:srgbClr val="000000"/>
                          </a:solidFill>
                          <a:effectLst/>
                          <a:latin typeface="Calibri"/>
                        </a:rPr>
                        <a:t>Random Identification</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46906">
                <a:tc>
                  <a:txBody>
                    <a:bodyPr/>
                    <a:lstStyle/>
                    <a:p>
                      <a:pPr rtl="0" fontAlgn="b"/>
                      <a:r>
                        <a:rPr lang="en-US" sz="1100" b="0">
                          <a:solidFill>
                            <a:srgbClr val="000000"/>
                          </a:solidFill>
                          <a:effectLst/>
                          <a:latin typeface="Calibri"/>
                        </a:rPr>
                        <a:t>Random Ranking</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46906">
                <a:tc>
                  <a:txBody>
                    <a:bodyPr/>
                    <a:lstStyle/>
                    <a:p>
                      <a:pPr rtl="0" fontAlgn="b"/>
                      <a:r>
                        <a:rPr lang="en-US" sz="1100" b="0">
                          <a:solidFill>
                            <a:srgbClr val="000000"/>
                          </a:solidFill>
                          <a:effectLst/>
                          <a:latin typeface="Calibri"/>
                        </a:rPr>
                        <a:t>Random: Independent Repetitions</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46906">
                <a:tc>
                  <a:txBody>
                    <a:bodyPr/>
                    <a:lstStyle/>
                    <a:p>
                      <a:pPr rtl="0" fontAlgn="b"/>
                      <a:r>
                        <a:rPr lang="en-US" sz="1100" b="0">
                          <a:solidFill>
                            <a:srgbClr val="000000"/>
                          </a:solidFill>
                          <a:effectLst/>
                          <a:latin typeface="Calibri"/>
                        </a:rPr>
                        <a:t>Systematic Identification</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46906">
                <a:tc>
                  <a:txBody>
                    <a:bodyPr/>
                    <a:lstStyle/>
                    <a:p>
                      <a:pPr rtl="0" fontAlgn="b"/>
                      <a:r>
                        <a:rPr lang="en-US" sz="1100" b="0">
                          <a:solidFill>
                            <a:srgbClr val="000000"/>
                          </a:solidFill>
                          <a:effectLst/>
                          <a:latin typeface="Calibri"/>
                        </a:rPr>
                        <a:t>Systematic Ranking</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455827">
                <a:tc>
                  <a:txBody>
                    <a:bodyPr/>
                    <a:lstStyle/>
                    <a:p>
                      <a:pPr rtl="0" fontAlgn="b"/>
                      <a:r>
                        <a:rPr lang="en-US" sz="1100" b="0" dirty="0">
                          <a:solidFill>
                            <a:srgbClr val="000000"/>
                          </a:solidFill>
                          <a:effectLst/>
                          <a:latin typeface="Calibri"/>
                        </a:rPr>
                        <a:t>Systematic Theoretical/Experimental Correction</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594531731"/>
              </p:ext>
            </p:extLst>
          </p:nvPr>
        </p:nvGraphicFramePr>
        <p:xfrm>
          <a:off x="595153" y="3505200"/>
          <a:ext cx="2811780" cy="1752597"/>
        </p:xfrm>
        <a:graphic>
          <a:graphicData uri="http://schemas.openxmlformats.org/drawingml/2006/table">
            <a:tbl>
              <a:tblPr/>
              <a:tblGrid>
                <a:gridCol w="2811780"/>
              </a:tblGrid>
              <a:tr h="250371">
                <a:tc>
                  <a:txBody>
                    <a:bodyPr/>
                    <a:lstStyle/>
                    <a:p>
                      <a:pPr rtl="0" fontAlgn="b"/>
                      <a:r>
                        <a:rPr lang="en-US" sz="1100" b="1" i="1" dirty="0">
                          <a:solidFill>
                            <a:srgbClr val="000000"/>
                          </a:solidFill>
                          <a:effectLst/>
                          <a:latin typeface="Calibri"/>
                        </a:rPr>
                        <a:t>Bibliography, Research, &amp; Deadlines</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r>
              <a:tr h="250371">
                <a:tc>
                  <a:txBody>
                    <a:bodyPr/>
                    <a:lstStyle/>
                    <a:p>
                      <a:pPr rtl="0" fontAlgn="b"/>
                      <a:r>
                        <a:rPr lang="en-US" sz="1100" b="0" dirty="0">
                          <a:solidFill>
                            <a:srgbClr val="000000"/>
                          </a:solidFill>
                          <a:effectLst/>
                          <a:latin typeface="Calibri"/>
                        </a:rPr>
                        <a:t>Bib Form and Range</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50371">
                <a:tc>
                  <a:txBody>
                    <a:bodyPr/>
                    <a:lstStyle/>
                    <a:p>
                      <a:pPr rtl="0" fontAlgn="b"/>
                      <a:r>
                        <a:rPr lang="en-US" sz="1100" b="0" dirty="0">
                          <a:solidFill>
                            <a:srgbClr val="000000"/>
                          </a:solidFill>
                          <a:effectLst/>
                          <a:latin typeface="Calibri"/>
                        </a:rPr>
                        <a:t>Bib Length and Quality</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50371">
                <a:tc>
                  <a:txBody>
                    <a:bodyPr/>
                    <a:lstStyle/>
                    <a:p>
                      <a:pPr rtl="0" fontAlgn="b"/>
                      <a:r>
                        <a:rPr lang="en-US" sz="1100" b="0" dirty="0">
                          <a:solidFill>
                            <a:srgbClr val="000000"/>
                          </a:solidFill>
                          <a:effectLst/>
                          <a:latin typeface="Calibri"/>
                        </a:rPr>
                        <a:t>Research Use in Report</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50371">
                <a:tc>
                  <a:txBody>
                    <a:bodyPr/>
                    <a:lstStyle/>
                    <a:p>
                      <a:pPr rtl="0" fontAlgn="b"/>
                      <a:r>
                        <a:rPr lang="en-US" sz="1100" b="0">
                          <a:solidFill>
                            <a:srgbClr val="000000"/>
                          </a:solidFill>
                          <a:effectLst/>
                          <a:latin typeface="Calibri"/>
                        </a:rPr>
                        <a:t>Deadlines, Deadline Negotiation</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50371">
                <a:tc>
                  <a:txBody>
                    <a:bodyPr/>
                    <a:lstStyle/>
                    <a:p>
                      <a:pPr rtl="0" fontAlgn="b"/>
                      <a:r>
                        <a:rPr lang="en-US" sz="1100" b="0">
                          <a:solidFill>
                            <a:srgbClr val="000000"/>
                          </a:solidFill>
                          <a:effectLst/>
                          <a:latin typeface="Calibri"/>
                        </a:rPr>
                        <a:t>Quotation, Citation</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50371">
                <a:tc>
                  <a:txBody>
                    <a:bodyPr/>
                    <a:lstStyle/>
                    <a:p>
                      <a:pPr rtl="0" fontAlgn="b"/>
                      <a:r>
                        <a:rPr lang="en-US" sz="1100" b="0" dirty="0">
                          <a:solidFill>
                            <a:srgbClr val="000000"/>
                          </a:solidFill>
                          <a:effectLst/>
                          <a:latin typeface="Calibri"/>
                        </a:rPr>
                        <a:t>Drafts &amp; Overcoming Bad Writing Habits</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210315685"/>
              </p:ext>
            </p:extLst>
          </p:nvPr>
        </p:nvGraphicFramePr>
        <p:xfrm>
          <a:off x="5257799" y="1143000"/>
          <a:ext cx="2723421" cy="1676402"/>
        </p:xfrm>
        <a:graphic>
          <a:graphicData uri="http://schemas.openxmlformats.org/drawingml/2006/table">
            <a:tbl>
              <a:tblPr/>
              <a:tblGrid>
                <a:gridCol w="2723421"/>
              </a:tblGrid>
              <a:tr h="239486">
                <a:tc>
                  <a:txBody>
                    <a:bodyPr/>
                    <a:lstStyle/>
                    <a:p>
                      <a:pPr rtl="0" fontAlgn="b"/>
                      <a:r>
                        <a:rPr lang="en-US" sz="1100" b="1" i="1" dirty="0">
                          <a:solidFill>
                            <a:srgbClr val="000000"/>
                          </a:solidFill>
                          <a:effectLst/>
                          <a:latin typeface="Calibri"/>
                        </a:rPr>
                        <a:t>Theory and Model</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r>
              <a:tr h="239486">
                <a:tc>
                  <a:txBody>
                    <a:bodyPr/>
                    <a:lstStyle/>
                    <a:p>
                      <a:pPr rtl="0" fontAlgn="b"/>
                      <a:r>
                        <a:rPr lang="en-US" sz="1100" b="0">
                          <a:solidFill>
                            <a:srgbClr val="000000"/>
                          </a:solidFill>
                          <a:effectLst/>
                          <a:latin typeface="Calibri"/>
                        </a:rPr>
                        <a:t>Correctness</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39486">
                <a:tc>
                  <a:txBody>
                    <a:bodyPr/>
                    <a:lstStyle/>
                    <a:p>
                      <a:pPr rtl="0" fontAlgn="b"/>
                      <a:r>
                        <a:rPr lang="en-US" sz="1100" b="0">
                          <a:solidFill>
                            <a:srgbClr val="000000"/>
                          </a:solidFill>
                          <a:effectLst/>
                          <a:latin typeface="Calibri"/>
                        </a:rPr>
                        <a:t>Depth</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39486">
                <a:tc>
                  <a:txBody>
                    <a:bodyPr/>
                    <a:lstStyle/>
                    <a:p>
                      <a:pPr rtl="0" fontAlgn="b"/>
                      <a:r>
                        <a:rPr lang="en-US" sz="1100" b="0">
                          <a:solidFill>
                            <a:srgbClr val="000000"/>
                          </a:solidFill>
                          <a:effectLst/>
                          <a:latin typeface="Calibri"/>
                        </a:rPr>
                        <a:t>Consequences &amp; Relation to data</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39486">
                <a:tc>
                  <a:txBody>
                    <a:bodyPr/>
                    <a:lstStyle/>
                    <a:p>
                      <a:pPr rtl="0" fontAlgn="b"/>
                      <a:r>
                        <a:rPr lang="en-US" sz="1100" b="0">
                          <a:solidFill>
                            <a:srgbClr val="000000"/>
                          </a:solidFill>
                          <a:effectLst/>
                          <a:latin typeface="Calibri"/>
                        </a:rPr>
                        <a:t>Limitations</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39486">
                <a:tc>
                  <a:txBody>
                    <a:bodyPr/>
                    <a:lstStyle/>
                    <a:p>
                      <a:pPr rtl="0" fontAlgn="b"/>
                      <a:r>
                        <a:rPr lang="en-US" sz="1100" b="0" dirty="0">
                          <a:solidFill>
                            <a:srgbClr val="000000"/>
                          </a:solidFill>
                          <a:effectLst/>
                          <a:latin typeface="Calibri"/>
                        </a:rPr>
                        <a:t>Bigger Picture</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39486">
                <a:tc>
                  <a:txBody>
                    <a:bodyPr/>
                    <a:lstStyle/>
                    <a:p>
                      <a:pPr rtl="0" fontAlgn="b"/>
                      <a:r>
                        <a:rPr lang="en-US" sz="1100" b="0" dirty="0">
                          <a:solidFill>
                            <a:srgbClr val="000000"/>
                          </a:solidFill>
                          <a:effectLst/>
                          <a:latin typeface="Calibri"/>
                        </a:rPr>
                        <a:t>Relation to Other Models</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27585650"/>
              </p:ext>
            </p:extLst>
          </p:nvPr>
        </p:nvGraphicFramePr>
        <p:xfrm>
          <a:off x="5235809" y="3421993"/>
          <a:ext cx="2745411" cy="1835806"/>
        </p:xfrm>
        <a:graphic>
          <a:graphicData uri="http://schemas.openxmlformats.org/drawingml/2006/table">
            <a:tbl>
              <a:tblPr/>
              <a:tblGrid>
                <a:gridCol w="2745411"/>
              </a:tblGrid>
              <a:tr h="262258">
                <a:tc>
                  <a:txBody>
                    <a:bodyPr/>
                    <a:lstStyle/>
                    <a:p>
                      <a:pPr rtl="0" fontAlgn="b"/>
                      <a:r>
                        <a:rPr lang="en-US" sz="1100" b="1" i="1" dirty="0">
                          <a:solidFill>
                            <a:srgbClr val="000000"/>
                          </a:solidFill>
                          <a:effectLst/>
                          <a:latin typeface="Calibri"/>
                        </a:rPr>
                        <a:t>Audience and Confidence/Delivery</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r>
              <a:tr h="262258">
                <a:tc>
                  <a:txBody>
                    <a:bodyPr/>
                    <a:lstStyle/>
                    <a:p>
                      <a:pPr rtl="0" fontAlgn="b"/>
                      <a:r>
                        <a:rPr lang="en-US" sz="1100" b="0">
                          <a:solidFill>
                            <a:srgbClr val="000000"/>
                          </a:solidFill>
                          <a:effectLst/>
                          <a:latin typeface="Calibri"/>
                        </a:rPr>
                        <a:t>Level of Contribution</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62258">
                <a:tc>
                  <a:txBody>
                    <a:bodyPr/>
                    <a:lstStyle/>
                    <a:p>
                      <a:pPr rtl="0" fontAlgn="b"/>
                      <a:r>
                        <a:rPr lang="en-US" sz="1100" b="0">
                          <a:solidFill>
                            <a:srgbClr val="000000"/>
                          </a:solidFill>
                          <a:effectLst/>
                          <a:latin typeface="Calibri"/>
                        </a:rPr>
                        <a:t>Engaging &amp; Eloquent</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62258">
                <a:tc>
                  <a:txBody>
                    <a:bodyPr/>
                    <a:lstStyle/>
                    <a:p>
                      <a:pPr rtl="0" fontAlgn="b"/>
                      <a:r>
                        <a:rPr lang="en-US" sz="1100" b="0">
                          <a:solidFill>
                            <a:srgbClr val="000000"/>
                          </a:solidFill>
                          <a:effectLst/>
                          <a:latin typeface="Calibri"/>
                        </a:rPr>
                        <a:t>Accessible without Losing Rigor</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62258">
                <a:tc>
                  <a:txBody>
                    <a:bodyPr/>
                    <a:lstStyle/>
                    <a:p>
                      <a:pPr rtl="0" fontAlgn="b"/>
                      <a:r>
                        <a:rPr lang="en-US" sz="1100" b="0" dirty="0">
                          <a:solidFill>
                            <a:srgbClr val="000000"/>
                          </a:solidFill>
                          <a:effectLst/>
                          <a:latin typeface="Calibri"/>
                        </a:rPr>
                        <a:t>Verbal Confidence</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62258">
                <a:tc>
                  <a:txBody>
                    <a:bodyPr/>
                    <a:lstStyle/>
                    <a:p>
                      <a:pPr rtl="0" fontAlgn="b"/>
                      <a:r>
                        <a:rPr lang="en-US" sz="1100" b="0">
                          <a:solidFill>
                            <a:srgbClr val="000000"/>
                          </a:solidFill>
                          <a:effectLst/>
                          <a:latin typeface="Calibri"/>
                        </a:rPr>
                        <a:t>Body Language</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r h="262258">
                <a:tc>
                  <a:txBody>
                    <a:bodyPr/>
                    <a:lstStyle/>
                    <a:p>
                      <a:pPr rtl="0" fontAlgn="b"/>
                      <a:r>
                        <a:rPr lang="en-US" sz="1100" b="0" dirty="0">
                          <a:solidFill>
                            <a:srgbClr val="000000"/>
                          </a:solidFill>
                          <a:effectLst/>
                          <a:latin typeface="Calibri"/>
                        </a:rPr>
                        <a:t>Expertise (No Obtuseness)</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r>
            </a:tbl>
          </a:graphicData>
        </a:graphic>
      </p:graphicFrame>
      <p:sp>
        <p:nvSpPr>
          <p:cNvPr id="6" name="TextBox 5"/>
          <p:cNvSpPr txBox="1"/>
          <p:nvPr/>
        </p:nvSpPr>
        <p:spPr>
          <a:xfrm>
            <a:off x="5203153" y="2819400"/>
            <a:ext cx="2778068" cy="369332"/>
          </a:xfrm>
          <a:prstGeom prst="rect">
            <a:avLst/>
          </a:prstGeom>
          <a:noFill/>
        </p:spPr>
        <p:txBody>
          <a:bodyPr wrap="none" rtlCol="0">
            <a:spAutoFit/>
          </a:bodyPr>
          <a:lstStyle/>
          <a:p>
            <a:r>
              <a:rPr lang="en-US" dirty="0" smtClean="0"/>
              <a:t>Example from Oral &amp; COM3</a:t>
            </a:r>
            <a:endParaRPr lang="en-US" dirty="0"/>
          </a:p>
        </p:txBody>
      </p:sp>
      <p:sp>
        <p:nvSpPr>
          <p:cNvPr id="7" name="TextBox 6"/>
          <p:cNvSpPr txBox="1"/>
          <p:nvPr/>
        </p:nvSpPr>
        <p:spPr>
          <a:xfrm>
            <a:off x="5235810" y="544284"/>
            <a:ext cx="2960234" cy="369332"/>
          </a:xfrm>
          <a:prstGeom prst="rect">
            <a:avLst/>
          </a:prstGeom>
          <a:noFill/>
        </p:spPr>
        <p:txBody>
          <a:bodyPr wrap="none" rtlCol="0">
            <a:spAutoFit/>
          </a:bodyPr>
          <a:lstStyle/>
          <a:p>
            <a:r>
              <a:rPr lang="en-US" dirty="0" smtClean="0"/>
              <a:t>Example from Math &amp; Theory</a:t>
            </a:r>
            <a:endParaRPr lang="en-US" dirty="0"/>
          </a:p>
        </p:txBody>
      </p:sp>
      <p:sp>
        <p:nvSpPr>
          <p:cNvPr id="8" name="TextBox 7"/>
          <p:cNvSpPr txBox="1"/>
          <p:nvPr/>
        </p:nvSpPr>
        <p:spPr>
          <a:xfrm>
            <a:off x="914400" y="3048000"/>
            <a:ext cx="2173287" cy="369332"/>
          </a:xfrm>
          <a:prstGeom prst="rect">
            <a:avLst/>
          </a:prstGeom>
          <a:noFill/>
        </p:spPr>
        <p:txBody>
          <a:bodyPr wrap="none" rtlCol="0">
            <a:spAutoFit/>
          </a:bodyPr>
          <a:lstStyle/>
          <a:p>
            <a:r>
              <a:rPr lang="en-US" dirty="0" smtClean="0"/>
              <a:t>Example from Report</a:t>
            </a:r>
            <a:endParaRPr lang="en-US" dirty="0"/>
          </a:p>
        </p:txBody>
      </p:sp>
      <p:sp>
        <p:nvSpPr>
          <p:cNvPr id="9" name="TextBox 8"/>
          <p:cNvSpPr txBox="1"/>
          <p:nvPr/>
        </p:nvSpPr>
        <p:spPr>
          <a:xfrm>
            <a:off x="928396" y="210234"/>
            <a:ext cx="2241383" cy="646331"/>
          </a:xfrm>
          <a:prstGeom prst="rect">
            <a:avLst/>
          </a:prstGeom>
          <a:noFill/>
        </p:spPr>
        <p:txBody>
          <a:bodyPr wrap="none" rtlCol="0">
            <a:spAutoFit/>
          </a:bodyPr>
          <a:lstStyle/>
          <a:p>
            <a:r>
              <a:rPr lang="en-US" dirty="0" smtClean="0"/>
              <a:t>Subcategory Example </a:t>
            </a:r>
          </a:p>
          <a:p>
            <a:r>
              <a:rPr lang="en-US" dirty="0"/>
              <a:t>f</a:t>
            </a:r>
            <a:r>
              <a:rPr lang="en-US" dirty="0" smtClean="0"/>
              <a:t>rom Experiment</a:t>
            </a:r>
            <a:endParaRPr lang="en-US" dirty="0"/>
          </a:p>
        </p:txBody>
      </p:sp>
      <p:sp>
        <p:nvSpPr>
          <p:cNvPr id="10" name="Rectangle 9"/>
          <p:cNvSpPr/>
          <p:nvPr/>
        </p:nvSpPr>
        <p:spPr>
          <a:xfrm>
            <a:off x="533400" y="5562600"/>
            <a:ext cx="6858000" cy="646331"/>
          </a:xfrm>
          <a:prstGeom prst="rect">
            <a:avLst/>
          </a:prstGeom>
          <a:noFill/>
        </p:spPr>
        <p:txBody>
          <a:bodyPr wrap="square">
            <a:spAutoFit/>
          </a:bodyPr>
          <a:lstStyle/>
          <a:p>
            <a:r>
              <a:rPr lang="en-US" dirty="0" smtClean="0">
                <a:hlinkClick r:id="rId3"/>
              </a:rPr>
              <a:t>https://docs.google.com/spreadsheets/d/1wXR0rcVvBrqhPUD0XmaLrTDMnEMDIenFnQfDTwta3Ck/edit#gid=0</a:t>
            </a:r>
            <a:endParaRPr lang="en-US" dirty="0" smtClean="0"/>
          </a:p>
        </p:txBody>
      </p:sp>
    </p:spTree>
    <p:extLst>
      <p:ext uri="{BB962C8B-B14F-4D97-AF65-F5344CB8AC3E}">
        <p14:creationId xmlns:p14="http://schemas.microsoft.com/office/powerpoint/2010/main" val="3651260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8857" y="1066800"/>
            <a:ext cx="4572000" cy="1754326"/>
          </a:xfrm>
          <a:prstGeom prst="rect">
            <a:avLst/>
          </a:prstGeom>
          <a:gradFill>
            <a:gsLst>
              <a:gs pos="0">
                <a:srgbClr val="FFEFD1"/>
              </a:gs>
              <a:gs pos="64999">
                <a:srgbClr val="F0EBD5"/>
              </a:gs>
              <a:gs pos="100000">
                <a:srgbClr val="D1C39F"/>
              </a:gs>
            </a:gsLst>
            <a:lin ang="5400000" scaled="0"/>
          </a:gradFill>
        </p:spPr>
        <p:txBody>
          <a:bodyPr>
            <a:spAutoFit/>
          </a:bodyPr>
          <a:lstStyle/>
          <a:p>
            <a:r>
              <a:rPr lang="en-GB" dirty="0" err="1">
                <a:solidFill>
                  <a:srgbClr val="C00000"/>
                </a:solidFill>
              </a:rPr>
              <a:t>Prelabs</a:t>
            </a:r>
            <a:r>
              <a:rPr lang="en-GB" dirty="0"/>
              <a:t> are professional conversations between instructor and student about topics that relate to a particular experiment. The student can start freely and should choose a topic that she is strong at and/or a topic that will satisfy a needed standard.</a:t>
            </a:r>
            <a:endParaRPr lang="en-US" dirty="0"/>
          </a:p>
        </p:txBody>
      </p:sp>
      <p:sp>
        <p:nvSpPr>
          <p:cNvPr id="3" name="Rectangle 2"/>
          <p:cNvSpPr/>
          <p:nvPr/>
        </p:nvSpPr>
        <p:spPr>
          <a:xfrm>
            <a:off x="4582886" y="1943963"/>
            <a:ext cx="4572000" cy="2585323"/>
          </a:xfrm>
          <a:prstGeom prst="rect">
            <a:avLst/>
          </a:prstGeom>
          <a:gradFill>
            <a:gsLst>
              <a:gs pos="21000">
                <a:srgbClr val="D6B19C"/>
              </a:gs>
              <a:gs pos="72000">
                <a:srgbClr val="D49E6C"/>
              </a:gs>
              <a:gs pos="84000">
                <a:srgbClr val="A65528"/>
              </a:gs>
              <a:gs pos="100000">
                <a:srgbClr val="663012"/>
              </a:gs>
            </a:gsLst>
            <a:lin ang="5400000" scaled="0"/>
          </a:gradFill>
        </p:spPr>
        <p:txBody>
          <a:bodyPr>
            <a:spAutoFit/>
          </a:bodyPr>
          <a:lstStyle/>
          <a:p>
            <a:r>
              <a:rPr lang="en-GB" dirty="0"/>
              <a:t>The </a:t>
            </a:r>
            <a:r>
              <a:rPr lang="en-GB" dirty="0">
                <a:solidFill>
                  <a:srgbClr val="C00000"/>
                </a:solidFill>
              </a:rPr>
              <a:t>exams</a:t>
            </a:r>
            <a:r>
              <a:rPr lang="en-GB" dirty="0"/>
              <a:t> are essentially professional discussions among colleagues. Unlike with </a:t>
            </a:r>
            <a:r>
              <a:rPr lang="en-GB" dirty="0" err="1"/>
              <a:t>prelabs</a:t>
            </a:r>
            <a:r>
              <a:rPr lang="en-GB" dirty="0"/>
              <a:t> this expects a different level of competence in your answers. Emphasis is also put toward professional conduct, which includes behaviour, preparedness, and a number of COM3 categories. One can compare the experience somewhat to presenting a poster at a scientific conference</a:t>
            </a:r>
            <a:endParaRPr lang="en-US" dirty="0"/>
          </a:p>
        </p:txBody>
      </p:sp>
      <p:sp>
        <p:nvSpPr>
          <p:cNvPr id="4" name="Rectangle 3"/>
          <p:cNvSpPr/>
          <p:nvPr/>
        </p:nvSpPr>
        <p:spPr>
          <a:xfrm>
            <a:off x="59094" y="4648200"/>
            <a:ext cx="4572000" cy="2031325"/>
          </a:xfrm>
          <a:prstGeom prst="rect">
            <a:avLst/>
          </a:prstGeom>
          <a:gradFill>
            <a:gsLst>
              <a:gs pos="0">
                <a:srgbClr val="FFEFD1"/>
              </a:gs>
              <a:gs pos="64999">
                <a:srgbClr val="F0EBD5"/>
              </a:gs>
              <a:gs pos="100000">
                <a:srgbClr val="D1C39F"/>
              </a:gs>
            </a:gsLst>
            <a:lin ang="5400000" scaled="0"/>
          </a:gradFill>
        </p:spPr>
        <p:txBody>
          <a:bodyPr>
            <a:spAutoFit/>
          </a:bodyPr>
          <a:lstStyle/>
          <a:p>
            <a:r>
              <a:rPr lang="en-GB" dirty="0" err="1">
                <a:solidFill>
                  <a:srgbClr val="C00000"/>
                </a:solidFill>
              </a:rPr>
              <a:t>Inlabs</a:t>
            </a:r>
            <a:r>
              <a:rPr lang="en-GB" dirty="0"/>
              <a:t> are discussions in a hands-on situation: How did you decide how many data points you need, how many repetitions, which errors dominate, how did you make sure you do not skew your data distributions? This mimics the interactions between a graduate adviser and her graduate student.</a:t>
            </a:r>
            <a:endParaRPr lang="en-US" dirty="0"/>
          </a:p>
        </p:txBody>
      </p:sp>
      <p:sp>
        <p:nvSpPr>
          <p:cNvPr id="5" name="TextBox 4"/>
          <p:cNvSpPr txBox="1"/>
          <p:nvPr/>
        </p:nvSpPr>
        <p:spPr>
          <a:xfrm>
            <a:off x="1752600" y="150167"/>
            <a:ext cx="4522264" cy="461665"/>
          </a:xfrm>
          <a:prstGeom prst="rect">
            <a:avLst/>
          </a:prstGeom>
          <a:noFill/>
        </p:spPr>
        <p:txBody>
          <a:bodyPr wrap="none" rtlCol="0">
            <a:spAutoFit/>
          </a:bodyPr>
          <a:lstStyle/>
          <a:p>
            <a:r>
              <a:rPr lang="en-US" sz="2400" b="1" dirty="0" smtClean="0"/>
              <a:t>Focus on professional discussions:</a:t>
            </a:r>
            <a:endParaRPr lang="en-US" sz="2400" b="1" dirty="0"/>
          </a:p>
        </p:txBody>
      </p:sp>
    </p:spTree>
    <p:extLst>
      <p:ext uri="{BB962C8B-B14F-4D97-AF65-F5344CB8AC3E}">
        <p14:creationId xmlns:p14="http://schemas.microsoft.com/office/powerpoint/2010/main" val="2458137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85800" y="1166843"/>
            <a:ext cx="7239000" cy="3877985"/>
          </a:xfrm>
          <a:prstGeom prst="rect">
            <a:avLst/>
          </a:prstGeom>
        </p:spPr>
        <p:txBody>
          <a:bodyPr wrap="square">
            <a:spAutoFit/>
          </a:bodyPr>
          <a:lstStyle/>
          <a:p>
            <a:r>
              <a:rPr lang="en-US" sz="2400" dirty="0" smtClean="0">
                <a:solidFill>
                  <a:schemeClr val="accent3">
                    <a:lumMod val="75000"/>
                  </a:schemeClr>
                </a:solidFill>
              </a:rPr>
              <a:t>Having our lab approved as a COM3 course in USP2015 brought the following advantages:</a:t>
            </a:r>
          </a:p>
          <a:p>
            <a:endParaRPr lang="en-US" dirty="0" smtClean="0">
              <a:solidFill>
                <a:schemeClr val="accent3">
                  <a:lumMod val="75000"/>
                </a:schemeClr>
              </a:solidFill>
            </a:endParaRPr>
          </a:p>
          <a:p>
            <a:r>
              <a:rPr lang="en-US" dirty="0" smtClean="0">
                <a:solidFill>
                  <a:schemeClr val="accent3">
                    <a:lumMod val="75000"/>
                  </a:schemeClr>
                </a:solidFill>
              </a:rPr>
              <a:t>	• the majors learn discipline oriented professional conduct,</a:t>
            </a:r>
          </a:p>
          <a:p>
            <a:r>
              <a:rPr lang="en-US" dirty="0" smtClean="0">
                <a:solidFill>
                  <a:schemeClr val="accent3">
                    <a:lumMod val="75000"/>
                  </a:schemeClr>
                </a:solidFill>
              </a:rPr>
              <a:t>   	oral skills, and writing skills</a:t>
            </a:r>
          </a:p>
          <a:p>
            <a:endParaRPr lang="en-US" dirty="0" smtClean="0">
              <a:solidFill>
                <a:schemeClr val="accent3">
                  <a:lumMod val="75000"/>
                </a:schemeClr>
              </a:solidFill>
            </a:endParaRPr>
          </a:p>
          <a:p>
            <a:r>
              <a:rPr lang="en-US" dirty="0">
                <a:solidFill>
                  <a:schemeClr val="accent3">
                    <a:lumMod val="75000"/>
                  </a:schemeClr>
                </a:solidFill>
              </a:rPr>
              <a:t>	</a:t>
            </a:r>
            <a:r>
              <a:rPr lang="en-US" dirty="0" smtClean="0">
                <a:solidFill>
                  <a:schemeClr val="accent3">
                    <a:lumMod val="75000"/>
                  </a:schemeClr>
                </a:solidFill>
              </a:rPr>
              <a:t> • </a:t>
            </a:r>
            <a:r>
              <a:rPr lang="en-US" dirty="0" smtClean="0">
                <a:solidFill>
                  <a:schemeClr val="accent3">
                    <a:lumMod val="75000"/>
                  </a:schemeClr>
                </a:solidFill>
              </a:rPr>
              <a:t>students learn to be goal oriented and proactive</a:t>
            </a:r>
            <a:endParaRPr lang="en-US" dirty="0" smtClean="0">
              <a:solidFill>
                <a:schemeClr val="accent3">
                  <a:lumMod val="75000"/>
                </a:schemeClr>
              </a:solidFill>
            </a:endParaRPr>
          </a:p>
          <a:p>
            <a:endParaRPr lang="en-US" dirty="0" smtClean="0">
              <a:solidFill>
                <a:schemeClr val="accent3">
                  <a:lumMod val="75000"/>
                </a:schemeClr>
              </a:solidFill>
            </a:endParaRPr>
          </a:p>
          <a:p>
            <a:r>
              <a:rPr lang="en-US" dirty="0" smtClean="0">
                <a:solidFill>
                  <a:schemeClr val="accent3">
                    <a:lumMod val="75000"/>
                  </a:schemeClr>
                </a:solidFill>
              </a:rPr>
              <a:t>	• the majors are less resentful of the large writing load</a:t>
            </a:r>
          </a:p>
          <a:p>
            <a:endParaRPr lang="en-US" dirty="0" smtClean="0">
              <a:solidFill>
                <a:schemeClr val="accent3">
                  <a:lumMod val="75000"/>
                </a:schemeClr>
              </a:solidFill>
            </a:endParaRPr>
          </a:p>
          <a:p>
            <a:r>
              <a:rPr lang="en-US" dirty="0" smtClean="0">
                <a:solidFill>
                  <a:schemeClr val="accent3">
                    <a:lumMod val="75000"/>
                  </a:schemeClr>
                </a:solidFill>
              </a:rPr>
              <a:t>	• fewer students will fail the course (report deadline issue)</a:t>
            </a:r>
          </a:p>
          <a:p>
            <a:endParaRPr lang="en-US" dirty="0" smtClean="0">
              <a:solidFill>
                <a:schemeClr val="accent3">
                  <a:lumMod val="75000"/>
                </a:schemeClr>
              </a:solidFill>
            </a:endParaRPr>
          </a:p>
          <a:p>
            <a:r>
              <a:rPr lang="en-US" dirty="0" smtClean="0">
                <a:solidFill>
                  <a:schemeClr val="accent3">
                    <a:lumMod val="75000"/>
                  </a:schemeClr>
                </a:solidFill>
              </a:rPr>
              <a:t>	• opportunities for internal funding of lab equipment</a:t>
            </a:r>
            <a:endParaRPr lang="en-US" dirty="0">
              <a:solidFill>
                <a:schemeClr val="accent3">
                  <a:lumMod val="75000"/>
                </a:schemeClr>
              </a:solidFill>
            </a:endParaRPr>
          </a:p>
        </p:txBody>
      </p:sp>
    </p:spTree>
    <p:extLst>
      <p:ext uri="{BB962C8B-B14F-4D97-AF65-F5344CB8AC3E}">
        <p14:creationId xmlns:p14="http://schemas.microsoft.com/office/powerpoint/2010/main" val="2457958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1447800" y="457200"/>
            <a:ext cx="5105400" cy="646331"/>
          </a:xfrm>
          <a:prstGeom prst="rect">
            <a:avLst/>
          </a:prstGeom>
        </p:spPr>
        <p:txBody>
          <a:bodyPr wrap="square">
            <a:spAutoFit/>
          </a:bodyPr>
          <a:lstStyle/>
          <a:p>
            <a:r>
              <a:rPr lang="en-US" dirty="0" smtClean="0">
                <a:hlinkClick r:id="rId2"/>
              </a:rPr>
              <a:t>http://physics.uwyo.edu/~rudim/index_3650.html</a:t>
            </a:r>
            <a:endParaRPr lang="en-US" dirty="0" smtClean="0"/>
          </a:p>
          <a:p>
            <a:endParaRPr lang="en-US" dirty="0"/>
          </a:p>
        </p:txBody>
      </p:sp>
      <p:pic>
        <p:nvPicPr>
          <p:cNvPr id="1026" name="Picture 2" descr="http://physics.uwyo.edu/~rudim/IMG_54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75260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32225" y="1380539"/>
            <a:ext cx="1350050" cy="369332"/>
          </a:xfrm>
          <a:prstGeom prst="rect">
            <a:avLst/>
          </a:prstGeom>
          <a:noFill/>
        </p:spPr>
        <p:txBody>
          <a:bodyPr wrap="none" rtlCol="0">
            <a:spAutoFit/>
          </a:bodyPr>
          <a:lstStyle/>
          <a:p>
            <a:r>
              <a:rPr lang="en-US" dirty="0" smtClean="0"/>
              <a:t>Spring 2018 </a:t>
            </a:r>
            <a:endParaRPr lang="en-US" dirty="0"/>
          </a:p>
        </p:txBody>
      </p:sp>
      <p:pic>
        <p:nvPicPr>
          <p:cNvPr id="1027" name="Picture 3" descr="F:\OldTerms\S17\3650\IMG_51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914400"/>
            <a:ext cx="3067330" cy="2300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06147" y="3325972"/>
            <a:ext cx="652743" cy="369332"/>
          </a:xfrm>
          <a:prstGeom prst="rect">
            <a:avLst/>
          </a:prstGeom>
        </p:spPr>
        <p:txBody>
          <a:bodyPr wrap="none">
            <a:spAutoFit/>
          </a:bodyPr>
          <a:lstStyle/>
          <a:p>
            <a:r>
              <a:rPr lang="en-US" dirty="0" smtClean="0"/>
              <a:t>2017</a:t>
            </a:r>
            <a:endParaRPr lang="en-US" dirty="0"/>
          </a:p>
        </p:txBody>
      </p:sp>
      <p:pic>
        <p:nvPicPr>
          <p:cNvPr id="1028" name="Picture 4" descr="C:\Users\rudim\Pictures\S16\IMG_47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6349" y="3432446"/>
            <a:ext cx="2732851" cy="20494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29400" y="5791200"/>
            <a:ext cx="652743" cy="369332"/>
          </a:xfrm>
          <a:prstGeom prst="rect">
            <a:avLst/>
          </a:prstGeom>
          <a:noFill/>
        </p:spPr>
        <p:txBody>
          <a:bodyPr wrap="none" rtlCol="0">
            <a:spAutoFit/>
          </a:bodyPr>
          <a:lstStyle/>
          <a:p>
            <a:r>
              <a:rPr lang="en-US" dirty="0" smtClean="0"/>
              <a:t>2016</a:t>
            </a:r>
            <a:endParaRPr lang="en-US" dirty="0"/>
          </a:p>
        </p:txBody>
      </p:sp>
      <p:pic>
        <p:nvPicPr>
          <p:cNvPr id="1029" name="Picture 5" descr="F:\Photos\WorkPictures\S15\IMG_15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9999" y="4553083"/>
            <a:ext cx="2143265" cy="16074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65779" y="6244126"/>
            <a:ext cx="652743" cy="369332"/>
          </a:xfrm>
          <a:prstGeom prst="rect">
            <a:avLst/>
          </a:prstGeom>
          <a:noFill/>
        </p:spPr>
        <p:txBody>
          <a:bodyPr wrap="none" rtlCol="0">
            <a:spAutoFit/>
          </a:bodyPr>
          <a:lstStyle/>
          <a:p>
            <a:r>
              <a:rPr lang="en-US" dirty="0" smtClean="0"/>
              <a:t>2015</a:t>
            </a:r>
            <a:endParaRPr lang="en-US" dirty="0"/>
          </a:p>
        </p:txBody>
      </p:sp>
      <p:pic>
        <p:nvPicPr>
          <p:cNvPr id="1030" name="Picture 6" descr="C:\Users\rudim\Desktop\S14AdvLabGr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5327511"/>
            <a:ext cx="1729122" cy="12967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600" y="5867400"/>
            <a:ext cx="652743" cy="369332"/>
          </a:xfrm>
          <a:prstGeom prst="rect">
            <a:avLst/>
          </a:prstGeom>
          <a:noFill/>
        </p:spPr>
        <p:txBody>
          <a:bodyPr wrap="none" rtlCol="0">
            <a:spAutoFit/>
          </a:bodyPr>
          <a:lstStyle/>
          <a:p>
            <a:r>
              <a:rPr lang="en-US" dirty="0" smtClean="0"/>
              <a:t>2014</a:t>
            </a:r>
            <a:endParaRPr lang="en-US" dirty="0"/>
          </a:p>
        </p:txBody>
      </p:sp>
    </p:spTree>
    <p:extLst>
      <p:ext uri="{BB962C8B-B14F-4D97-AF65-F5344CB8AC3E}">
        <p14:creationId xmlns:p14="http://schemas.microsoft.com/office/powerpoint/2010/main" val="4265064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780" y="226367"/>
            <a:ext cx="5562600" cy="461665"/>
          </a:xfrm>
          <a:prstGeom prst="rect">
            <a:avLst/>
          </a:prstGeom>
        </p:spPr>
        <p:txBody>
          <a:bodyPr wrap="square">
            <a:spAutoFit/>
          </a:bodyPr>
          <a:lstStyle/>
          <a:p>
            <a:r>
              <a:rPr lang="en-US" sz="2400" dirty="0" smtClean="0"/>
              <a:t>The Advanced Modern Physics Lab @ UW</a:t>
            </a:r>
            <a:endParaRPr lang="en-US" sz="2400" dirty="0"/>
          </a:p>
        </p:txBody>
      </p:sp>
      <p:sp>
        <p:nvSpPr>
          <p:cNvPr id="3" name="Rectangle 2"/>
          <p:cNvSpPr/>
          <p:nvPr/>
        </p:nvSpPr>
        <p:spPr>
          <a:xfrm>
            <a:off x="1295400" y="1147665"/>
            <a:ext cx="6172200" cy="1754326"/>
          </a:xfrm>
          <a:prstGeom prst="rect">
            <a:avLst/>
          </a:prstGeom>
          <a:gradFill flip="none" rotWithShape="1">
            <a:gsLst>
              <a:gs pos="0">
                <a:srgbClr val="5E9EFF"/>
              </a:gs>
              <a:gs pos="16000">
                <a:srgbClr val="85C2FF"/>
              </a:gs>
              <a:gs pos="31000">
                <a:srgbClr val="C4D6EB"/>
              </a:gs>
              <a:gs pos="100000">
                <a:srgbClr val="FFEBFA"/>
              </a:gs>
            </a:gsLst>
            <a:lin ang="2700000" scaled="1"/>
            <a:tileRect/>
          </a:gradFill>
        </p:spPr>
        <p:txBody>
          <a:bodyPr wrap="square">
            <a:spAutoFit/>
          </a:bodyPr>
          <a:lstStyle/>
          <a:p>
            <a:r>
              <a:rPr lang="en-US" dirty="0" smtClean="0"/>
              <a:t>Before</a:t>
            </a:r>
          </a:p>
          <a:p>
            <a:r>
              <a:rPr lang="en-US" dirty="0" smtClean="0"/>
              <a:t>	A typical upper level physics lab course:  	</a:t>
            </a:r>
          </a:p>
          <a:p>
            <a:r>
              <a:rPr lang="en-US" dirty="0"/>
              <a:t>	</a:t>
            </a:r>
            <a:r>
              <a:rPr lang="en-US" dirty="0" smtClean="0"/>
              <a:t>electronics</a:t>
            </a:r>
          </a:p>
          <a:p>
            <a:r>
              <a:rPr lang="en-US" dirty="0" smtClean="0"/>
              <a:t>	</a:t>
            </a:r>
            <a:r>
              <a:rPr lang="en-US" dirty="0"/>
              <a:t>	</a:t>
            </a:r>
            <a:r>
              <a:rPr lang="en-US" dirty="0" smtClean="0"/>
              <a:t>data fitting</a:t>
            </a:r>
          </a:p>
          <a:p>
            <a:r>
              <a:rPr lang="en-US" dirty="0" smtClean="0"/>
              <a:t>			landmark experiments</a:t>
            </a:r>
          </a:p>
          <a:p>
            <a:r>
              <a:rPr lang="en-US" dirty="0" smtClean="0"/>
              <a:t>		</a:t>
            </a:r>
            <a:r>
              <a:rPr lang="en-US" dirty="0"/>
              <a:t>	</a:t>
            </a:r>
            <a:r>
              <a:rPr lang="en-US" dirty="0" smtClean="0"/>
              <a:t>	</a:t>
            </a:r>
            <a:r>
              <a:rPr lang="en-US" dirty="0" smtClean="0"/>
              <a:t>unguided </a:t>
            </a:r>
            <a:r>
              <a:rPr lang="en-US" dirty="0" smtClean="0"/>
              <a:t>report writing</a:t>
            </a:r>
            <a:endParaRPr lang="en-US" dirty="0" smtClean="0"/>
          </a:p>
        </p:txBody>
      </p:sp>
      <p:sp>
        <p:nvSpPr>
          <p:cNvPr id="4" name="Rectangle 3"/>
          <p:cNvSpPr/>
          <p:nvPr/>
        </p:nvSpPr>
        <p:spPr>
          <a:xfrm>
            <a:off x="3069571" y="3200400"/>
            <a:ext cx="5638800" cy="2308324"/>
          </a:xfrm>
          <a:prstGeom prst="rect">
            <a:avLst/>
          </a:prstGeom>
          <a:gradFill flip="none" rotWithShape="1">
            <a:gsLst>
              <a:gs pos="1000">
                <a:srgbClr val="92D050"/>
              </a:gs>
              <a:gs pos="29000">
                <a:srgbClr val="FFEBFA"/>
              </a:gs>
            </a:gsLst>
            <a:path path="circle">
              <a:fillToRect l="100000" t="100000"/>
            </a:path>
            <a:tileRect r="-100000" b="-100000"/>
          </a:gradFill>
        </p:spPr>
        <p:txBody>
          <a:bodyPr wrap="square">
            <a:spAutoFit/>
          </a:bodyPr>
          <a:lstStyle/>
          <a:p>
            <a:r>
              <a:rPr lang="en-US" dirty="0" smtClean="0"/>
              <a:t>After</a:t>
            </a:r>
          </a:p>
          <a:p>
            <a:endParaRPr lang="en-US" dirty="0" smtClean="0"/>
          </a:p>
          <a:p>
            <a:pPr marL="285750" indent="-285750">
              <a:buFontTx/>
              <a:buChar char="-"/>
            </a:pPr>
            <a:r>
              <a:rPr lang="en-US" dirty="0" smtClean="0"/>
              <a:t>Standard Grading w/ Bloom’s Taxonomy</a:t>
            </a:r>
          </a:p>
          <a:p>
            <a:r>
              <a:rPr lang="en-US" dirty="0" smtClean="0"/>
              <a:t> 	</a:t>
            </a:r>
          </a:p>
          <a:p>
            <a:pPr marL="742950" lvl="1" indent="-285750">
              <a:buFontTx/>
              <a:buChar char="-"/>
            </a:pPr>
            <a:r>
              <a:rPr lang="en-US" dirty="0" smtClean="0"/>
              <a:t>Writing in the Profession</a:t>
            </a:r>
          </a:p>
          <a:p>
            <a:pPr marL="285750" indent="-285750">
              <a:buFontTx/>
              <a:buChar char="-"/>
            </a:pPr>
            <a:endParaRPr lang="en-US" dirty="0" smtClean="0"/>
          </a:p>
          <a:p>
            <a:pPr marL="1200150" lvl="2" indent="-285750">
              <a:buFontTx/>
              <a:buChar char="-"/>
            </a:pPr>
            <a:r>
              <a:rPr lang="en-US" dirty="0" smtClean="0"/>
              <a:t>New Dimensions: Oral </a:t>
            </a:r>
            <a:r>
              <a:rPr lang="en-US" dirty="0" err="1" smtClean="0"/>
              <a:t>Prelabs</a:t>
            </a:r>
            <a:r>
              <a:rPr lang="en-US" dirty="0"/>
              <a:t> </a:t>
            </a:r>
            <a:r>
              <a:rPr lang="en-US" dirty="0" smtClean="0"/>
              <a:t>and Exams</a:t>
            </a:r>
          </a:p>
          <a:p>
            <a:pPr lvl="2"/>
            <a:r>
              <a:rPr lang="en-US" dirty="0" smtClean="0"/>
              <a:t>	i</a:t>
            </a:r>
            <a:r>
              <a:rPr lang="en-US" dirty="0" smtClean="0"/>
              <a:t>ncreasingly conversations as colleague</a:t>
            </a:r>
            <a:endParaRPr lang="en-US" dirty="0"/>
          </a:p>
        </p:txBody>
      </p:sp>
      <p:sp>
        <p:nvSpPr>
          <p:cNvPr id="5" name="TextBox 4"/>
          <p:cNvSpPr txBox="1"/>
          <p:nvPr/>
        </p:nvSpPr>
        <p:spPr>
          <a:xfrm>
            <a:off x="782216" y="6001434"/>
            <a:ext cx="4605813" cy="646331"/>
          </a:xfrm>
          <a:prstGeom prst="rect">
            <a:avLst/>
          </a:prstGeom>
          <a:noFill/>
        </p:spPr>
        <p:txBody>
          <a:bodyPr wrap="none" rtlCol="0">
            <a:spAutoFit/>
          </a:bodyPr>
          <a:lstStyle/>
          <a:p>
            <a:r>
              <a:rPr lang="en-US" dirty="0" smtClean="0">
                <a:solidFill>
                  <a:schemeClr val="accent3">
                    <a:lumMod val="75000"/>
                  </a:schemeClr>
                </a:solidFill>
              </a:rPr>
              <a:t>Fosters : identification as physicist/ astronomer</a:t>
            </a:r>
          </a:p>
          <a:p>
            <a:endParaRPr lang="en-US" dirty="0">
              <a:solidFill>
                <a:schemeClr val="accent3">
                  <a:lumMod val="75000"/>
                </a:schemeClr>
              </a:solidFill>
            </a:endParaRPr>
          </a:p>
        </p:txBody>
      </p:sp>
    </p:spTree>
    <p:extLst>
      <p:ext uri="{BB962C8B-B14F-4D97-AF65-F5344CB8AC3E}">
        <p14:creationId xmlns:p14="http://schemas.microsoft.com/office/powerpoint/2010/main" val="2125295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04800"/>
            <a:ext cx="7086600" cy="5355312"/>
          </a:xfrm>
          <a:prstGeom prst="rect">
            <a:avLst/>
          </a:prstGeom>
          <a:gradFill flip="none" rotWithShape="1">
            <a:gsLst>
              <a:gs pos="0">
                <a:srgbClr val="FFFFFF">
                  <a:lumMod val="0"/>
                  <a:lumOff val="100000"/>
                  <a:alpha val="62000"/>
                </a:srgbClr>
              </a:gs>
              <a:gs pos="7001">
                <a:srgbClr val="E6E6E6"/>
              </a:gs>
              <a:gs pos="32001">
                <a:srgbClr val="7D8496"/>
              </a:gs>
              <a:gs pos="47000">
                <a:srgbClr val="E6E6E6"/>
              </a:gs>
              <a:gs pos="85001">
                <a:srgbClr val="7D8496"/>
              </a:gs>
              <a:gs pos="100000">
                <a:srgbClr val="E6E6E6"/>
              </a:gs>
            </a:gsLst>
            <a:lin ang="5400000" scaled="1"/>
            <a:tileRect/>
          </a:gradFill>
        </p:spPr>
        <p:txBody>
          <a:bodyPr wrap="square">
            <a:spAutoFit/>
          </a:bodyPr>
          <a:lstStyle/>
          <a:p>
            <a:pPr hangingPunct="0"/>
            <a:r>
              <a:rPr lang="en-GB" b="1" dirty="0"/>
              <a:t>Grades</a:t>
            </a:r>
            <a:endParaRPr lang="en-US" dirty="0"/>
          </a:p>
          <a:p>
            <a:pPr hangingPunct="0"/>
            <a:r>
              <a:rPr lang="en-GB" dirty="0"/>
              <a:t>	</a:t>
            </a:r>
            <a:endParaRPr lang="en-US" dirty="0"/>
          </a:p>
          <a:p>
            <a:pPr hangingPunct="0"/>
            <a:r>
              <a:rPr lang="en-GB" dirty="0"/>
              <a:t>Labs with short reports:		         				 		20%</a:t>
            </a:r>
            <a:endParaRPr lang="en-US" dirty="0"/>
          </a:p>
          <a:p>
            <a:pPr hangingPunct="0"/>
            <a:r>
              <a:rPr lang="en-GB" dirty="0"/>
              <a:t>Short report draft			         						  2.5%</a:t>
            </a:r>
            <a:endParaRPr lang="en-US" dirty="0"/>
          </a:p>
          <a:p>
            <a:pPr hangingPunct="0"/>
            <a:r>
              <a:rPr lang="en-GB" dirty="0"/>
              <a:t>Labs with full reports:		         						35%</a:t>
            </a:r>
            <a:endParaRPr lang="en-US" dirty="0"/>
          </a:p>
          <a:p>
            <a:pPr hangingPunct="0"/>
            <a:r>
              <a:rPr lang="en-GB" dirty="0"/>
              <a:t>Full report draft			         						  2.5%</a:t>
            </a:r>
            <a:r>
              <a:rPr lang="en-GB" baseline="30000" dirty="0"/>
              <a:t>*</a:t>
            </a:r>
            <a:endParaRPr lang="en-US" dirty="0"/>
          </a:p>
          <a:p>
            <a:pPr hangingPunct="0"/>
            <a:r>
              <a:rPr lang="en-GB" dirty="0"/>
              <a:t>Seminar				         						  5%</a:t>
            </a:r>
            <a:endParaRPr lang="en-US" dirty="0"/>
          </a:p>
          <a:p>
            <a:pPr hangingPunct="0"/>
            <a:r>
              <a:rPr lang="en-GB" dirty="0"/>
              <a:t>Midterm	:			         						  7.5%</a:t>
            </a:r>
            <a:endParaRPr lang="en-US" dirty="0"/>
          </a:p>
          <a:p>
            <a:pPr hangingPunct="0"/>
            <a:r>
              <a:rPr lang="en-GB" dirty="0"/>
              <a:t>Final exam lab:			         						15%</a:t>
            </a:r>
            <a:endParaRPr lang="en-US" dirty="0"/>
          </a:p>
          <a:p>
            <a:pPr hangingPunct="0"/>
            <a:r>
              <a:rPr lang="en-GB" dirty="0"/>
              <a:t>Standards:			   in 4 categories					15%</a:t>
            </a:r>
            <a:endParaRPr lang="en-US" dirty="0"/>
          </a:p>
          <a:p>
            <a:pPr hangingPunct="0"/>
            <a:r>
              <a:rPr lang="en-GB" i="1" dirty="0"/>
              <a:t> </a:t>
            </a:r>
            <a:endParaRPr lang="en-US" dirty="0"/>
          </a:p>
        </p:txBody>
      </p:sp>
      <p:sp>
        <p:nvSpPr>
          <p:cNvPr id="3" name="Rectangle 2"/>
          <p:cNvSpPr/>
          <p:nvPr/>
        </p:nvSpPr>
        <p:spPr>
          <a:xfrm>
            <a:off x="995265" y="5660112"/>
            <a:ext cx="5486400" cy="646331"/>
          </a:xfrm>
          <a:prstGeom prst="rect">
            <a:avLst/>
          </a:prstGeom>
        </p:spPr>
        <p:txBody>
          <a:bodyPr wrap="square">
            <a:spAutoFit/>
          </a:bodyPr>
          <a:lstStyle/>
          <a:p>
            <a:pPr hangingPunct="0"/>
            <a:r>
              <a:rPr lang="en-GB" i="1" dirty="0" smtClean="0"/>
              <a:t>Full report 9 is a bonus assignment with special rules and deadlines (see below).</a:t>
            </a:r>
            <a:endParaRPr lang="en-US" dirty="0"/>
          </a:p>
        </p:txBody>
      </p:sp>
    </p:spTree>
    <p:extLst>
      <p:ext uri="{BB962C8B-B14F-4D97-AF65-F5344CB8AC3E}">
        <p14:creationId xmlns:p14="http://schemas.microsoft.com/office/powerpoint/2010/main" val="3172973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609600"/>
            <a:ext cx="4444102" cy="4339650"/>
          </a:xfrm>
          <a:prstGeom prst="rect">
            <a:avLst/>
          </a:prstGeom>
          <a:solidFill>
            <a:schemeClr val="bg2">
              <a:lumMod val="75000"/>
              <a:alpha val="74000"/>
            </a:schemeClr>
          </a:solidFill>
        </p:spPr>
        <p:txBody>
          <a:bodyPr wrap="none" rtlCol="0">
            <a:spAutoFit/>
          </a:bodyPr>
          <a:lstStyle/>
          <a:p>
            <a:r>
              <a:rPr lang="en-US" sz="2400" dirty="0" smtClean="0"/>
              <a:t>Course Assignments</a:t>
            </a:r>
          </a:p>
          <a:p>
            <a:endParaRPr lang="en-US" dirty="0" smtClean="0"/>
          </a:p>
          <a:p>
            <a:r>
              <a:rPr lang="en-US" dirty="0" smtClean="0">
                <a:solidFill>
                  <a:schemeClr val="bg1">
                    <a:lumMod val="50000"/>
                  </a:schemeClr>
                </a:solidFill>
              </a:rPr>
              <a:t>	1 equipment seminar talk</a:t>
            </a:r>
            <a:r>
              <a:rPr lang="en-US" dirty="0" smtClean="0">
                <a:solidFill>
                  <a:schemeClr val="tx2">
                    <a:lumMod val="60000"/>
                    <a:lumOff val="40000"/>
                  </a:schemeClr>
                </a:solidFill>
              </a:rPr>
              <a:t>*</a:t>
            </a:r>
            <a:endParaRPr lang="en-US" dirty="0">
              <a:solidFill>
                <a:schemeClr val="tx2">
                  <a:lumMod val="60000"/>
                  <a:lumOff val="40000"/>
                </a:schemeClr>
              </a:solidFill>
            </a:endParaRPr>
          </a:p>
          <a:p>
            <a:endParaRPr lang="en-US" dirty="0">
              <a:solidFill>
                <a:schemeClr val="bg1">
                  <a:lumMod val="50000"/>
                </a:schemeClr>
              </a:solidFill>
            </a:endParaRPr>
          </a:p>
          <a:p>
            <a:r>
              <a:rPr lang="en-US" dirty="0" smtClean="0">
                <a:solidFill>
                  <a:schemeClr val="tx1">
                    <a:lumMod val="65000"/>
                    <a:lumOff val="35000"/>
                  </a:schemeClr>
                </a:solidFill>
              </a:rPr>
              <a:t>	4 short reports</a:t>
            </a:r>
            <a:r>
              <a:rPr lang="en-US" dirty="0" smtClean="0">
                <a:solidFill>
                  <a:schemeClr val="tx2">
                    <a:lumMod val="60000"/>
                    <a:lumOff val="40000"/>
                  </a:schemeClr>
                </a:solidFill>
              </a:rPr>
              <a:t>*</a:t>
            </a:r>
            <a:r>
              <a:rPr lang="en-US" dirty="0" smtClean="0">
                <a:solidFill>
                  <a:schemeClr val="tx1">
                    <a:lumMod val="65000"/>
                    <a:lumOff val="35000"/>
                  </a:schemeClr>
                </a:solidFill>
              </a:rPr>
              <a:t>	~ 10 pages</a:t>
            </a:r>
          </a:p>
          <a:p>
            <a:r>
              <a:rPr lang="en-US" dirty="0" smtClean="0">
                <a:solidFill>
                  <a:schemeClr val="tx1">
                    <a:lumMod val="65000"/>
                    <a:lumOff val="35000"/>
                  </a:schemeClr>
                </a:solidFill>
              </a:rPr>
              <a:t>	   (1 draft)</a:t>
            </a:r>
            <a:r>
              <a:rPr lang="en-US" dirty="0" smtClean="0">
                <a:solidFill>
                  <a:schemeClr val="tx2">
                    <a:lumMod val="60000"/>
                    <a:lumOff val="40000"/>
                  </a:schemeClr>
                </a:solidFill>
              </a:rPr>
              <a:t>*</a:t>
            </a:r>
          </a:p>
          <a:p>
            <a:r>
              <a:rPr lang="en-US" dirty="0" smtClean="0">
                <a:solidFill>
                  <a:schemeClr val="bg1">
                    <a:lumMod val="50000"/>
                  </a:schemeClr>
                </a:solidFill>
              </a:rPr>
              <a:t>	4 long reports</a:t>
            </a:r>
            <a:r>
              <a:rPr lang="en-US" dirty="0" smtClean="0">
                <a:solidFill>
                  <a:schemeClr val="tx2">
                    <a:lumMod val="60000"/>
                    <a:lumOff val="40000"/>
                  </a:schemeClr>
                </a:solidFill>
              </a:rPr>
              <a:t>*</a:t>
            </a:r>
            <a:r>
              <a:rPr lang="en-US" dirty="0" smtClean="0">
                <a:solidFill>
                  <a:schemeClr val="bg1">
                    <a:lumMod val="50000"/>
                  </a:schemeClr>
                </a:solidFill>
              </a:rPr>
              <a:t>	~ 20-35 pages</a:t>
            </a:r>
          </a:p>
          <a:p>
            <a:r>
              <a:rPr lang="en-US" dirty="0" smtClean="0">
                <a:solidFill>
                  <a:schemeClr val="bg1">
                    <a:lumMod val="50000"/>
                  </a:schemeClr>
                </a:solidFill>
              </a:rPr>
              <a:t>	   (1 draft)</a:t>
            </a:r>
            <a:r>
              <a:rPr lang="en-US" dirty="0" smtClean="0">
                <a:solidFill>
                  <a:schemeClr val="tx2">
                    <a:lumMod val="60000"/>
                    <a:lumOff val="40000"/>
                  </a:schemeClr>
                </a:solidFill>
              </a:rPr>
              <a:t>*</a:t>
            </a:r>
          </a:p>
          <a:p>
            <a:endParaRPr lang="en-US" dirty="0">
              <a:solidFill>
                <a:schemeClr val="bg1">
                  <a:lumMod val="50000"/>
                </a:schemeClr>
              </a:solidFill>
            </a:endParaRPr>
          </a:p>
          <a:p>
            <a:r>
              <a:rPr lang="en-US" dirty="0" smtClean="0">
                <a:solidFill>
                  <a:schemeClr val="tx1">
                    <a:lumMod val="65000"/>
                    <a:lumOff val="35000"/>
                  </a:schemeClr>
                </a:solidFill>
              </a:rPr>
              <a:t>	8 oral </a:t>
            </a:r>
            <a:r>
              <a:rPr lang="en-US" dirty="0" err="1" smtClean="0">
                <a:solidFill>
                  <a:schemeClr val="tx1">
                    <a:lumMod val="65000"/>
                    <a:lumOff val="35000"/>
                  </a:schemeClr>
                </a:solidFill>
              </a:rPr>
              <a:t>prelabs</a:t>
            </a:r>
            <a:endParaRPr lang="en-US" dirty="0" smtClean="0">
              <a:solidFill>
                <a:schemeClr val="tx1">
                  <a:lumMod val="65000"/>
                  <a:lumOff val="35000"/>
                </a:schemeClr>
              </a:solidFill>
            </a:endParaRPr>
          </a:p>
          <a:p>
            <a:r>
              <a:rPr lang="en-US" dirty="0" smtClean="0">
                <a:solidFill>
                  <a:schemeClr val="tx1">
                    <a:lumMod val="65000"/>
                    <a:lumOff val="35000"/>
                  </a:schemeClr>
                </a:solidFill>
              </a:rPr>
              <a:t>	4 oral </a:t>
            </a:r>
            <a:r>
              <a:rPr lang="en-US" dirty="0" err="1" smtClean="0">
                <a:solidFill>
                  <a:schemeClr val="tx1">
                    <a:lumMod val="65000"/>
                    <a:lumOff val="35000"/>
                  </a:schemeClr>
                </a:solidFill>
              </a:rPr>
              <a:t>inlabs</a:t>
            </a:r>
            <a:endParaRPr lang="en-US" dirty="0" smtClean="0">
              <a:solidFill>
                <a:schemeClr val="tx1">
                  <a:lumMod val="65000"/>
                  <a:lumOff val="35000"/>
                </a:schemeClr>
              </a:solidFill>
            </a:endParaRPr>
          </a:p>
          <a:p>
            <a:endParaRPr lang="en-US" dirty="0">
              <a:solidFill>
                <a:schemeClr val="bg1">
                  <a:lumMod val="50000"/>
                </a:schemeClr>
              </a:solidFill>
            </a:endParaRPr>
          </a:p>
          <a:p>
            <a:r>
              <a:rPr lang="en-US" dirty="0" smtClean="0">
                <a:solidFill>
                  <a:schemeClr val="bg1">
                    <a:lumMod val="50000"/>
                  </a:schemeClr>
                </a:solidFill>
              </a:rPr>
              <a:t>	1 oral midterm exam ~ 20 minutes</a:t>
            </a:r>
            <a:r>
              <a:rPr lang="en-US" dirty="0" smtClean="0">
                <a:solidFill>
                  <a:schemeClr val="tx2">
                    <a:lumMod val="60000"/>
                    <a:lumOff val="40000"/>
                  </a:schemeClr>
                </a:solidFill>
              </a:rPr>
              <a:t>*</a:t>
            </a:r>
          </a:p>
          <a:p>
            <a:endParaRPr lang="en-US" dirty="0">
              <a:solidFill>
                <a:schemeClr val="bg1">
                  <a:lumMod val="50000"/>
                </a:schemeClr>
              </a:solidFill>
            </a:endParaRPr>
          </a:p>
          <a:p>
            <a:r>
              <a:rPr lang="en-US" dirty="0" smtClean="0">
                <a:solidFill>
                  <a:schemeClr val="tx1">
                    <a:lumMod val="65000"/>
                    <a:lumOff val="35000"/>
                  </a:schemeClr>
                </a:solidFill>
              </a:rPr>
              <a:t>	1 oral final exam 	~ 60 minutes</a:t>
            </a:r>
            <a:r>
              <a:rPr lang="en-US" dirty="0" smtClean="0">
                <a:solidFill>
                  <a:schemeClr val="tx2">
                    <a:lumMod val="60000"/>
                    <a:lumOff val="40000"/>
                  </a:schemeClr>
                </a:solidFill>
              </a:rPr>
              <a:t>*</a:t>
            </a:r>
            <a:endParaRPr lang="en-US" dirty="0">
              <a:solidFill>
                <a:schemeClr val="tx2">
                  <a:lumMod val="60000"/>
                  <a:lumOff val="40000"/>
                </a:schemeClr>
              </a:solidFill>
            </a:endParaRPr>
          </a:p>
        </p:txBody>
      </p:sp>
      <p:sp>
        <p:nvSpPr>
          <p:cNvPr id="3" name="TextBox 2"/>
          <p:cNvSpPr txBox="1"/>
          <p:nvPr/>
        </p:nvSpPr>
        <p:spPr>
          <a:xfrm>
            <a:off x="1981200" y="5334000"/>
            <a:ext cx="6683881" cy="369332"/>
          </a:xfrm>
          <a:prstGeom prst="rect">
            <a:avLst/>
          </a:prstGeom>
          <a:noFill/>
        </p:spPr>
        <p:txBody>
          <a:bodyPr wrap="none" rtlCol="0">
            <a:spAutoFit/>
          </a:bodyPr>
          <a:lstStyle/>
          <a:p>
            <a:r>
              <a:rPr lang="en-US" dirty="0" smtClean="0">
                <a:solidFill>
                  <a:schemeClr val="tx2">
                    <a:lumMod val="60000"/>
                    <a:lumOff val="40000"/>
                  </a:schemeClr>
                </a:solidFill>
              </a:rPr>
              <a:t>In addition to grades * standards can be earned in every assignment.</a:t>
            </a:r>
            <a:endParaRPr lang="en-US" dirty="0">
              <a:solidFill>
                <a:schemeClr val="tx2">
                  <a:lumMod val="60000"/>
                  <a:lumOff val="40000"/>
                </a:schemeClr>
              </a:solidFill>
            </a:endParaRPr>
          </a:p>
        </p:txBody>
      </p:sp>
    </p:spTree>
    <p:extLst>
      <p:ext uri="{BB962C8B-B14F-4D97-AF65-F5344CB8AC3E}">
        <p14:creationId xmlns:p14="http://schemas.microsoft.com/office/powerpoint/2010/main" val="2839987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85800" y="533400"/>
            <a:ext cx="7888378" cy="523220"/>
          </a:xfrm>
          <a:prstGeom prst="rect">
            <a:avLst/>
          </a:prstGeom>
        </p:spPr>
        <p:txBody>
          <a:bodyPr wrap="none">
            <a:spAutoFit/>
          </a:bodyPr>
          <a:lstStyle/>
          <a:p>
            <a:r>
              <a:rPr lang="en-US" sz="2800" dirty="0" smtClean="0"/>
              <a:t>Dealing with university course regulations: [excerpts]</a:t>
            </a:r>
            <a:endParaRPr lang="en-US" sz="2800" dirty="0" smtClean="0"/>
          </a:p>
        </p:txBody>
      </p:sp>
      <p:sp>
        <p:nvSpPr>
          <p:cNvPr id="3" name="Rectangle 2"/>
          <p:cNvSpPr/>
          <p:nvPr/>
        </p:nvSpPr>
        <p:spPr>
          <a:xfrm>
            <a:off x="3397664" y="3629608"/>
            <a:ext cx="2464649" cy="369332"/>
          </a:xfrm>
          <a:prstGeom prst="rect">
            <a:avLst/>
          </a:prstGeom>
        </p:spPr>
        <p:txBody>
          <a:bodyPr wrap="none">
            <a:spAutoFit/>
          </a:bodyPr>
          <a:lstStyle/>
          <a:p>
            <a:r>
              <a:rPr lang="en-GB" dirty="0" smtClean="0">
                <a:solidFill>
                  <a:schemeClr val="accent2">
                    <a:lumMod val="60000"/>
                    <a:lumOff val="40000"/>
                  </a:schemeClr>
                </a:solidFill>
              </a:rPr>
              <a:t>discourse of a discipline </a:t>
            </a:r>
            <a:endParaRPr lang="en-US" dirty="0">
              <a:solidFill>
                <a:schemeClr val="accent2">
                  <a:lumMod val="60000"/>
                  <a:lumOff val="40000"/>
                </a:schemeClr>
              </a:solidFill>
            </a:endParaRPr>
          </a:p>
        </p:txBody>
      </p:sp>
      <p:sp>
        <p:nvSpPr>
          <p:cNvPr id="4" name="Rectangle 3"/>
          <p:cNvSpPr/>
          <p:nvPr/>
        </p:nvSpPr>
        <p:spPr>
          <a:xfrm>
            <a:off x="762000" y="1981200"/>
            <a:ext cx="5257800" cy="369332"/>
          </a:xfrm>
          <a:prstGeom prst="rect">
            <a:avLst/>
          </a:prstGeom>
        </p:spPr>
        <p:txBody>
          <a:bodyPr wrap="square">
            <a:spAutoFit/>
          </a:bodyPr>
          <a:lstStyle/>
          <a:p>
            <a:r>
              <a:rPr lang="en-GB" dirty="0" smtClean="0">
                <a:solidFill>
                  <a:schemeClr val="accent3">
                    <a:lumMod val="75000"/>
                  </a:schemeClr>
                </a:solidFill>
              </a:rPr>
              <a:t>Find, analyse, evaluate, and document information</a:t>
            </a:r>
            <a:endParaRPr lang="en-US" dirty="0">
              <a:solidFill>
                <a:schemeClr val="accent3">
                  <a:lumMod val="75000"/>
                </a:schemeClr>
              </a:solidFill>
            </a:endParaRPr>
          </a:p>
        </p:txBody>
      </p:sp>
      <p:sp>
        <p:nvSpPr>
          <p:cNvPr id="5" name="Rectangle 4"/>
          <p:cNvSpPr/>
          <p:nvPr/>
        </p:nvSpPr>
        <p:spPr>
          <a:xfrm>
            <a:off x="609600" y="4343400"/>
            <a:ext cx="6553200" cy="646331"/>
          </a:xfrm>
          <a:prstGeom prst="rect">
            <a:avLst/>
          </a:prstGeom>
        </p:spPr>
        <p:txBody>
          <a:bodyPr wrap="square">
            <a:spAutoFit/>
          </a:bodyPr>
          <a:lstStyle/>
          <a:p>
            <a:r>
              <a:rPr lang="en-GB" dirty="0" smtClean="0">
                <a:solidFill>
                  <a:schemeClr val="accent1"/>
                </a:solidFill>
              </a:rPr>
              <a:t>completing a substantial communication project that requires appropriate research skills</a:t>
            </a:r>
            <a:endParaRPr lang="en-US" dirty="0">
              <a:solidFill>
                <a:schemeClr val="accent1"/>
              </a:solidFill>
            </a:endParaRPr>
          </a:p>
        </p:txBody>
      </p:sp>
      <p:sp>
        <p:nvSpPr>
          <p:cNvPr id="6" name="Rectangle 5"/>
          <p:cNvSpPr/>
          <p:nvPr/>
        </p:nvSpPr>
        <p:spPr>
          <a:xfrm>
            <a:off x="4343400" y="5486400"/>
            <a:ext cx="4572000" cy="923330"/>
          </a:xfrm>
          <a:prstGeom prst="rect">
            <a:avLst/>
          </a:prstGeom>
        </p:spPr>
        <p:txBody>
          <a:bodyPr>
            <a:spAutoFit/>
          </a:bodyPr>
          <a:lstStyle/>
          <a:p>
            <a:r>
              <a:rPr lang="en-GB" dirty="0" smtClean="0">
                <a:solidFill>
                  <a:schemeClr val="accent2">
                    <a:lumMod val="60000"/>
                    <a:lumOff val="40000"/>
                  </a:schemeClr>
                </a:solidFill>
              </a:rPr>
              <a:t>Recognize and evaluate aspects of communication that respond to the purposes and needs of audiences</a:t>
            </a:r>
            <a:endParaRPr lang="en-US" dirty="0">
              <a:solidFill>
                <a:schemeClr val="accent2">
                  <a:lumMod val="60000"/>
                  <a:lumOff val="40000"/>
                </a:schemeClr>
              </a:solidFill>
            </a:endParaRPr>
          </a:p>
        </p:txBody>
      </p:sp>
      <p:sp>
        <p:nvSpPr>
          <p:cNvPr id="7" name="Rectangle 6"/>
          <p:cNvSpPr/>
          <p:nvPr/>
        </p:nvSpPr>
        <p:spPr>
          <a:xfrm>
            <a:off x="4629989" y="2321004"/>
            <a:ext cx="4572000" cy="646331"/>
          </a:xfrm>
          <a:prstGeom prst="rect">
            <a:avLst/>
          </a:prstGeom>
        </p:spPr>
        <p:txBody>
          <a:bodyPr>
            <a:spAutoFit/>
          </a:bodyPr>
          <a:lstStyle/>
          <a:p>
            <a:r>
              <a:rPr lang="en-GB" dirty="0" smtClean="0">
                <a:solidFill>
                  <a:schemeClr val="tx2">
                    <a:lumMod val="60000"/>
                    <a:lumOff val="40000"/>
                  </a:schemeClr>
                </a:solidFill>
              </a:rPr>
              <a:t>Make effective use of multiple drafts, revision, peer and instructor comments</a:t>
            </a:r>
            <a:endParaRPr lang="en-US" dirty="0">
              <a:solidFill>
                <a:schemeClr val="tx2">
                  <a:lumMod val="60000"/>
                  <a:lumOff val="40000"/>
                </a:schemeClr>
              </a:solidFill>
            </a:endParaRPr>
          </a:p>
        </p:txBody>
      </p:sp>
      <p:sp>
        <p:nvSpPr>
          <p:cNvPr id="8" name="Rectangle 7"/>
          <p:cNvSpPr/>
          <p:nvPr/>
        </p:nvSpPr>
        <p:spPr>
          <a:xfrm>
            <a:off x="228600" y="5585345"/>
            <a:ext cx="3937232" cy="369332"/>
          </a:xfrm>
          <a:prstGeom prst="rect">
            <a:avLst/>
          </a:prstGeom>
        </p:spPr>
        <p:txBody>
          <a:bodyPr wrap="none">
            <a:spAutoFit/>
          </a:bodyPr>
          <a:lstStyle/>
          <a:p>
            <a:r>
              <a:rPr lang="en-GB" dirty="0" smtClean="0">
                <a:solidFill>
                  <a:schemeClr val="accent3">
                    <a:lumMod val="75000"/>
                  </a:schemeClr>
                </a:solidFill>
              </a:rPr>
              <a:t>communication standards in a discipline</a:t>
            </a:r>
            <a:endParaRPr lang="en-US" dirty="0">
              <a:solidFill>
                <a:schemeClr val="accent3">
                  <a:lumMod val="75000"/>
                </a:schemeClr>
              </a:solidFill>
            </a:endParaRPr>
          </a:p>
        </p:txBody>
      </p:sp>
      <p:sp>
        <p:nvSpPr>
          <p:cNvPr id="9" name="Rectangle 8"/>
          <p:cNvSpPr/>
          <p:nvPr/>
        </p:nvSpPr>
        <p:spPr>
          <a:xfrm>
            <a:off x="191278" y="2690336"/>
            <a:ext cx="4572000" cy="923330"/>
          </a:xfrm>
          <a:prstGeom prst="rect">
            <a:avLst/>
          </a:prstGeom>
        </p:spPr>
        <p:txBody>
          <a:bodyPr>
            <a:spAutoFit/>
          </a:bodyPr>
          <a:lstStyle/>
          <a:p>
            <a:r>
              <a:rPr lang="en-GB" dirty="0" smtClean="0">
                <a:solidFill>
                  <a:schemeClr val="tx1">
                    <a:lumMod val="50000"/>
                    <a:lumOff val="50000"/>
                  </a:schemeClr>
                </a:solidFill>
              </a:rPr>
              <a:t>conventions of spelling, grammar, organizational structure, punctuation, delivery and documentation </a:t>
            </a:r>
            <a:endParaRPr lang="en-US" dirty="0">
              <a:solidFill>
                <a:schemeClr val="tx1">
                  <a:lumMod val="50000"/>
                  <a:lumOff val="50000"/>
                </a:schemeClr>
              </a:solidFill>
            </a:endParaRPr>
          </a:p>
        </p:txBody>
      </p:sp>
      <p:sp>
        <p:nvSpPr>
          <p:cNvPr id="10" name="Rectangle 9"/>
          <p:cNvSpPr/>
          <p:nvPr/>
        </p:nvSpPr>
        <p:spPr>
          <a:xfrm>
            <a:off x="6477000" y="3537275"/>
            <a:ext cx="3429000" cy="923330"/>
          </a:xfrm>
          <a:prstGeom prst="rect">
            <a:avLst/>
          </a:prstGeom>
        </p:spPr>
        <p:txBody>
          <a:bodyPr wrap="square">
            <a:spAutoFit/>
          </a:bodyPr>
          <a:lstStyle/>
          <a:p>
            <a:r>
              <a:rPr lang="en-GB" dirty="0" smtClean="0">
                <a:solidFill>
                  <a:schemeClr val="tx1">
                    <a:lumMod val="50000"/>
                    <a:lumOff val="50000"/>
                  </a:schemeClr>
                </a:solidFill>
              </a:rPr>
              <a:t>Deliver presentations in a confident and professional manner</a:t>
            </a:r>
            <a:endParaRPr lang="en-US" dirty="0">
              <a:solidFill>
                <a:schemeClr val="tx1">
                  <a:lumMod val="50000"/>
                  <a:lumOff val="50000"/>
                </a:schemeClr>
              </a:solidFill>
            </a:endParaRPr>
          </a:p>
        </p:txBody>
      </p:sp>
      <p:sp>
        <p:nvSpPr>
          <p:cNvPr id="11" name="Rectangle 10"/>
          <p:cNvSpPr/>
          <p:nvPr/>
        </p:nvSpPr>
        <p:spPr>
          <a:xfrm>
            <a:off x="1769919" y="6225064"/>
            <a:ext cx="2725881" cy="646331"/>
          </a:xfrm>
          <a:prstGeom prst="rect">
            <a:avLst/>
          </a:prstGeom>
        </p:spPr>
        <p:txBody>
          <a:bodyPr wrap="square">
            <a:spAutoFit/>
          </a:bodyPr>
          <a:lstStyle/>
          <a:p>
            <a:r>
              <a:rPr lang="en-GB" dirty="0" smtClean="0">
                <a:solidFill>
                  <a:schemeClr val="tx1">
                    <a:lumMod val="50000"/>
                    <a:lumOff val="50000"/>
                  </a:schemeClr>
                </a:solidFill>
              </a:rPr>
              <a:t>Interact effectively with audience members</a:t>
            </a:r>
            <a:endParaRPr lang="en-US" dirty="0">
              <a:solidFill>
                <a:schemeClr val="tx1">
                  <a:lumMod val="50000"/>
                  <a:lumOff val="50000"/>
                </a:schemeClr>
              </a:solidFill>
            </a:endParaRPr>
          </a:p>
        </p:txBody>
      </p:sp>
      <p:sp>
        <p:nvSpPr>
          <p:cNvPr id="12" name="Rectangle 11"/>
          <p:cNvSpPr/>
          <p:nvPr/>
        </p:nvSpPr>
        <p:spPr>
          <a:xfrm>
            <a:off x="6477000" y="1295400"/>
            <a:ext cx="2492686" cy="923330"/>
          </a:xfrm>
          <a:prstGeom prst="rect">
            <a:avLst/>
          </a:prstGeom>
        </p:spPr>
        <p:txBody>
          <a:bodyPr wrap="square">
            <a:spAutoFit/>
          </a:bodyPr>
          <a:lstStyle/>
          <a:p>
            <a:r>
              <a:rPr lang="en-GB" dirty="0" smtClean="0">
                <a:solidFill>
                  <a:schemeClr val="accent2">
                    <a:lumMod val="60000"/>
                    <a:lumOff val="40000"/>
                  </a:schemeClr>
                </a:solidFill>
              </a:rPr>
              <a:t>engage opposing viewpoints constructively</a:t>
            </a:r>
            <a:endParaRPr lang="en-US" dirty="0">
              <a:solidFill>
                <a:schemeClr val="accent2">
                  <a:lumMod val="60000"/>
                  <a:lumOff val="40000"/>
                </a:schemeClr>
              </a:solidFill>
            </a:endParaRPr>
          </a:p>
        </p:txBody>
      </p:sp>
      <p:sp>
        <p:nvSpPr>
          <p:cNvPr id="13" name="Rectangle 12"/>
          <p:cNvSpPr/>
          <p:nvPr/>
        </p:nvSpPr>
        <p:spPr>
          <a:xfrm>
            <a:off x="228600" y="1057870"/>
            <a:ext cx="1608493" cy="923330"/>
          </a:xfrm>
          <a:prstGeom prst="rect">
            <a:avLst/>
          </a:prstGeom>
        </p:spPr>
        <p:txBody>
          <a:bodyPr wrap="square">
            <a:spAutoFit/>
          </a:bodyPr>
          <a:lstStyle/>
          <a:p>
            <a:r>
              <a:rPr lang="en-GB" dirty="0" smtClean="0">
                <a:solidFill>
                  <a:schemeClr val="accent2">
                    <a:lumMod val="60000"/>
                    <a:lumOff val="40000"/>
                  </a:schemeClr>
                </a:solidFill>
              </a:rPr>
              <a:t>demonstrate active listening skills</a:t>
            </a:r>
            <a:endParaRPr lang="en-US" dirty="0">
              <a:solidFill>
                <a:schemeClr val="accent2">
                  <a:lumMod val="60000"/>
                  <a:lumOff val="40000"/>
                </a:schemeClr>
              </a:solidFill>
            </a:endParaRPr>
          </a:p>
        </p:txBody>
      </p:sp>
    </p:spTree>
    <p:extLst>
      <p:ext uri="{BB962C8B-B14F-4D97-AF65-F5344CB8AC3E}">
        <p14:creationId xmlns:p14="http://schemas.microsoft.com/office/powerpoint/2010/main" val="360072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80">
                                          <p:stCondLst>
                                            <p:cond delay="0"/>
                                          </p:stCondLst>
                                        </p:cTn>
                                        <p:tgtEl>
                                          <p:spTgt spid="6">
                                            <p:txEl>
                                              <p:pRg st="0" end="0"/>
                                            </p:txEl>
                                          </p:spTgt>
                                        </p:tgtEl>
                                      </p:cBhvr>
                                    </p:animEffect>
                                    <p:anim calcmode="lin" valueType="num">
                                      <p:cBhvr>
                                        <p:cTn id="26"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0" end="0"/>
                                            </p:txEl>
                                          </p:spTgt>
                                        </p:tgtEl>
                                      </p:cBhvr>
                                      <p:to x="100000" y="60000"/>
                                    </p:animScale>
                                    <p:animScale>
                                      <p:cBhvr>
                                        <p:cTn id="32" dur="166" decel="50000">
                                          <p:stCondLst>
                                            <p:cond delay="676"/>
                                          </p:stCondLst>
                                        </p:cTn>
                                        <p:tgtEl>
                                          <p:spTgt spid="6">
                                            <p:txEl>
                                              <p:pRg st="0" end="0"/>
                                            </p:txEl>
                                          </p:spTgt>
                                        </p:tgtEl>
                                      </p:cBhvr>
                                      <p:to x="100000" y="100000"/>
                                    </p:animScale>
                                    <p:animScale>
                                      <p:cBhvr>
                                        <p:cTn id="33" dur="26">
                                          <p:stCondLst>
                                            <p:cond delay="1312"/>
                                          </p:stCondLst>
                                        </p:cTn>
                                        <p:tgtEl>
                                          <p:spTgt spid="6">
                                            <p:txEl>
                                              <p:pRg st="0" end="0"/>
                                            </p:txEl>
                                          </p:spTgt>
                                        </p:tgtEl>
                                      </p:cBhvr>
                                      <p:to x="100000" y="80000"/>
                                    </p:animScale>
                                    <p:animScale>
                                      <p:cBhvr>
                                        <p:cTn id="34" dur="166" decel="50000">
                                          <p:stCondLst>
                                            <p:cond delay="1338"/>
                                          </p:stCondLst>
                                        </p:cTn>
                                        <p:tgtEl>
                                          <p:spTgt spid="6">
                                            <p:txEl>
                                              <p:pRg st="0" end="0"/>
                                            </p:txEl>
                                          </p:spTgt>
                                        </p:tgtEl>
                                      </p:cBhvr>
                                      <p:to x="100000" y="100000"/>
                                    </p:animScale>
                                    <p:animScale>
                                      <p:cBhvr>
                                        <p:cTn id="35" dur="26">
                                          <p:stCondLst>
                                            <p:cond delay="1642"/>
                                          </p:stCondLst>
                                        </p:cTn>
                                        <p:tgtEl>
                                          <p:spTgt spid="6">
                                            <p:txEl>
                                              <p:pRg st="0" end="0"/>
                                            </p:txEl>
                                          </p:spTgt>
                                        </p:tgtEl>
                                      </p:cBhvr>
                                      <p:to x="100000" y="90000"/>
                                    </p:animScale>
                                    <p:animScale>
                                      <p:cBhvr>
                                        <p:cTn id="36" dur="166" decel="50000">
                                          <p:stCondLst>
                                            <p:cond delay="1668"/>
                                          </p:stCondLst>
                                        </p:cTn>
                                        <p:tgtEl>
                                          <p:spTgt spid="6">
                                            <p:txEl>
                                              <p:pRg st="0" end="0"/>
                                            </p:txEl>
                                          </p:spTgt>
                                        </p:tgtEl>
                                      </p:cBhvr>
                                      <p:to x="100000" y="100000"/>
                                    </p:animScale>
                                    <p:animScale>
                                      <p:cBhvr>
                                        <p:cTn id="37" dur="26">
                                          <p:stCondLst>
                                            <p:cond delay="1808"/>
                                          </p:stCondLst>
                                        </p:cTn>
                                        <p:tgtEl>
                                          <p:spTgt spid="6">
                                            <p:txEl>
                                              <p:pRg st="0" end="0"/>
                                            </p:txEl>
                                          </p:spTgt>
                                        </p:tgtEl>
                                      </p:cBhvr>
                                      <p:to x="100000" y="95000"/>
                                    </p:animScale>
                                    <p:animScale>
                                      <p:cBhvr>
                                        <p:cTn id="38" dur="166" decel="50000">
                                          <p:stCondLst>
                                            <p:cond delay="1834"/>
                                          </p:stCondLst>
                                        </p:cTn>
                                        <p:tgtEl>
                                          <p:spTgt spid="6">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wipe(down)">
                                      <p:cBhvr>
                                        <p:cTn id="43" dur="580">
                                          <p:stCondLst>
                                            <p:cond delay="0"/>
                                          </p:stCondLst>
                                        </p:cTn>
                                        <p:tgtEl>
                                          <p:spTgt spid="8">
                                            <p:txEl>
                                              <p:pRg st="0" end="0"/>
                                            </p:txEl>
                                          </p:spTgt>
                                        </p:tgtEl>
                                      </p:cBhvr>
                                    </p:animEffect>
                                    <p:anim calcmode="lin" valueType="num">
                                      <p:cBhvr>
                                        <p:cTn id="44"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xEl>
                                              <p:pRg st="0" end="0"/>
                                            </p:txEl>
                                          </p:spTgt>
                                        </p:tgtEl>
                                      </p:cBhvr>
                                      <p:to x="100000" y="60000"/>
                                    </p:animScale>
                                    <p:animScale>
                                      <p:cBhvr>
                                        <p:cTn id="50" dur="166" decel="50000">
                                          <p:stCondLst>
                                            <p:cond delay="676"/>
                                          </p:stCondLst>
                                        </p:cTn>
                                        <p:tgtEl>
                                          <p:spTgt spid="8">
                                            <p:txEl>
                                              <p:pRg st="0" end="0"/>
                                            </p:txEl>
                                          </p:spTgt>
                                        </p:tgtEl>
                                      </p:cBhvr>
                                      <p:to x="100000" y="100000"/>
                                    </p:animScale>
                                    <p:animScale>
                                      <p:cBhvr>
                                        <p:cTn id="51" dur="26">
                                          <p:stCondLst>
                                            <p:cond delay="1312"/>
                                          </p:stCondLst>
                                        </p:cTn>
                                        <p:tgtEl>
                                          <p:spTgt spid="8">
                                            <p:txEl>
                                              <p:pRg st="0" end="0"/>
                                            </p:txEl>
                                          </p:spTgt>
                                        </p:tgtEl>
                                      </p:cBhvr>
                                      <p:to x="100000" y="80000"/>
                                    </p:animScale>
                                    <p:animScale>
                                      <p:cBhvr>
                                        <p:cTn id="52" dur="166" decel="50000">
                                          <p:stCondLst>
                                            <p:cond delay="1338"/>
                                          </p:stCondLst>
                                        </p:cTn>
                                        <p:tgtEl>
                                          <p:spTgt spid="8">
                                            <p:txEl>
                                              <p:pRg st="0" end="0"/>
                                            </p:txEl>
                                          </p:spTgt>
                                        </p:tgtEl>
                                      </p:cBhvr>
                                      <p:to x="100000" y="100000"/>
                                    </p:animScale>
                                    <p:animScale>
                                      <p:cBhvr>
                                        <p:cTn id="53" dur="26">
                                          <p:stCondLst>
                                            <p:cond delay="1642"/>
                                          </p:stCondLst>
                                        </p:cTn>
                                        <p:tgtEl>
                                          <p:spTgt spid="8">
                                            <p:txEl>
                                              <p:pRg st="0" end="0"/>
                                            </p:txEl>
                                          </p:spTgt>
                                        </p:tgtEl>
                                      </p:cBhvr>
                                      <p:to x="100000" y="90000"/>
                                    </p:animScale>
                                    <p:animScale>
                                      <p:cBhvr>
                                        <p:cTn id="54" dur="166" decel="50000">
                                          <p:stCondLst>
                                            <p:cond delay="1668"/>
                                          </p:stCondLst>
                                        </p:cTn>
                                        <p:tgtEl>
                                          <p:spTgt spid="8">
                                            <p:txEl>
                                              <p:pRg st="0" end="0"/>
                                            </p:txEl>
                                          </p:spTgt>
                                        </p:tgtEl>
                                      </p:cBhvr>
                                      <p:to x="100000" y="100000"/>
                                    </p:animScale>
                                    <p:animScale>
                                      <p:cBhvr>
                                        <p:cTn id="55" dur="26">
                                          <p:stCondLst>
                                            <p:cond delay="1808"/>
                                          </p:stCondLst>
                                        </p:cTn>
                                        <p:tgtEl>
                                          <p:spTgt spid="8">
                                            <p:txEl>
                                              <p:pRg st="0" end="0"/>
                                            </p:txEl>
                                          </p:spTgt>
                                        </p:tgtEl>
                                      </p:cBhvr>
                                      <p:to x="100000" y="95000"/>
                                    </p:animScale>
                                    <p:animScale>
                                      <p:cBhvr>
                                        <p:cTn id="56" dur="166" decel="50000">
                                          <p:stCondLst>
                                            <p:cond delay="1834"/>
                                          </p:stCondLst>
                                        </p:cTn>
                                        <p:tgtEl>
                                          <p:spTgt spid="8">
                                            <p:txEl>
                                              <p:pRg st="0" end="0"/>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Effect transition="in" filter="wipe(down)">
                                      <p:cBhvr>
                                        <p:cTn id="61" dur="580">
                                          <p:stCondLst>
                                            <p:cond delay="0"/>
                                          </p:stCondLst>
                                        </p:cTn>
                                        <p:tgtEl>
                                          <p:spTgt spid="7">
                                            <p:txEl>
                                              <p:pRg st="0" end="0"/>
                                            </p:txEl>
                                          </p:spTgt>
                                        </p:tgtEl>
                                      </p:cBhvr>
                                    </p:animEffect>
                                    <p:anim calcmode="lin" valueType="num">
                                      <p:cBhvr>
                                        <p:cTn id="62"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xEl>
                                              <p:pRg st="0" end="0"/>
                                            </p:txEl>
                                          </p:spTgt>
                                        </p:tgtEl>
                                      </p:cBhvr>
                                      <p:to x="100000" y="60000"/>
                                    </p:animScale>
                                    <p:animScale>
                                      <p:cBhvr>
                                        <p:cTn id="68" dur="166" decel="50000">
                                          <p:stCondLst>
                                            <p:cond delay="676"/>
                                          </p:stCondLst>
                                        </p:cTn>
                                        <p:tgtEl>
                                          <p:spTgt spid="7">
                                            <p:txEl>
                                              <p:pRg st="0" end="0"/>
                                            </p:txEl>
                                          </p:spTgt>
                                        </p:tgtEl>
                                      </p:cBhvr>
                                      <p:to x="100000" y="100000"/>
                                    </p:animScale>
                                    <p:animScale>
                                      <p:cBhvr>
                                        <p:cTn id="69" dur="26">
                                          <p:stCondLst>
                                            <p:cond delay="1312"/>
                                          </p:stCondLst>
                                        </p:cTn>
                                        <p:tgtEl>
                                          <p:spTgt spid="7">
                                            <p:txEl>
                                              <p:pRg st="0" end="0"/>
                                            </p:txEl>
                                          </p:spTgt>
                                        </p:tgtEl>
                                      </p:cBhvr>
                                      <p:to x="100000" y="80000"/>
                                    </p:animScale>
                                    <p:animScale>
                                      <p:cBhvr>
                                        <p:cTn id="70" dur="166" decel="50000">
                                          <p:stCondLst>
                                            <p:cond delay="1338"/>
                                          </p:stCondLst>
                                        </p:cTn>
                                        <p:tgtEl>
                                          <p:spTgt spid="7">
                                            <p:txEl>
                                              <p:pRg st="0" end="0"/>
                                            </p:txEl>
                                          </p:spTgt>
                                        </p:tgtEl>
                                      </p:cBhvr>
                                      <p:to x="100000" y="100000"/>
                                    </p:animScale>
                                    <p:animScale>
                                      <p:cBhvr>
                                        <p:cTn id="71" dur="26">
                                          <p:stCondLst>
                                            <p:cond delay="1642"/>
                                          </p:stCondLst>
                                        </p:cTn>
                                        <p:tgtEl>
                                          <p:spTgt spid="7">
                                            <p:txEl>
                                              <p:pRg st="0" end="0"/>
                                            </p:txEl>
                                          </p:spTgt>
                                        </p:tgtEl>
                                      </p:cBhvr>
                                      <p:to x="100000" y="90000"/>
                                    </p:animScale>
                                    <p:animScale>
                                      <p:cBhvr>
                                        <p:cTn id="72" dur="166" decel="50000">
                                          <p:stCondLst>
                                            <p:cond delay="1668"/>
                                          </p:stCondLst>
                                        </p:cTn>
                                        <p:tgtEl>
                                          <p:spTgt spid="7">
                                            <p:txEl>
                                              <p:pRg st="0" end="0"/>
                                            </p:txEl>
                                          </p:spTgt>
                                        </p:tgtEl>
                                      </p:cBhvr>
                                      <p:to x="100000" y="100000"/>
                                    </p:animScale>
                                    <p:animScale>
                                      <p:cBhvr>
                                        <p:cTn id="73" dur="26">
                                          <p:stCondLst>
                                            <p:cond delay="1808"/>
                                          </p:stCondLst>
                                        </p:cTn>
                                        <p:tgtEl>
                                          <p:spTgt spid="7">
                                            <p:txEl>
                                              <p:pRg st="0" end="0"/>
                                            </p:txEl>
                                          </p:spTgt>
                                        </p:tgtEl>
                                      </p:cBhvr>
                                      <p:to x="100000" y="95000"/>
                                    </p:animScale>
                                    <p:animScale>
                                      <p:cBhvr>
                                        <p:cTn id="74" dur="166" decel="50000">
                                          <p:stCondLst>
                                            <p:cond delay="1834"/>
                                          </p:stCondLst>
                                        </p:cTn>
                                        <p:tgtEl>
                                          <p:spTgt spid="7">
                                            <p:txEl>
                                              <p:pRg st="0" end="0"/>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9">
                                            <p:txEl>
                                              <p:pRg st="0" end="0"/>
                                            </p:txEl>
                                          </p:spTgt>
                                        </p:tgtEl>
                                        <p:attrNameLst>
                                          <p:attrName>style.visibility</p:attrName>
                                        </p:attrNameLst>
                                      </p:cBhvr>
                                      <p:to>
                                        <p:strVal val="visible"/>
                                      </p:to>
                                    </p:set>
                                    <p:animEffect transition="in" filter="wipe(down)">
                                      <p:cBhvr>
                                        <p:cTn id="79" dur="580">
                                          <p:stCondLst>
                                            <p:cond delay="0"/>
                                          </p:stCondLst>
                                        </p:cTn>
                                        <p:tgtEl>
                                          <p:spTgt spid="9">
                                            <p:txEl>
                                              <p:pRg st="0" end="0"/>
                                            </p:txEl>
                                          </p:spTgt>
                                        </p:tgtEl>
                                      </p:cBhvr>
                                    </p:animEffect>
                                    <p:anim calcmode="lin" valueType="num">
                                      <p:cBhvr>
                                        <p:cTn id="80"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9">
                                            <p:txEl>
                                              <p:pRg st="0" end="0"/>
                                            </p:txEl>
                                          </p:spTgt>
                                        </p:tgtEl>
                                      </p:cBhvr>
                                      <p:to x="100000" y="60000"/>
                                    </p:animScale>
                                    <p:animScale>
                                      <p:cBhvr>
                                        <p:cTn id="86" dur="166" decel="50000">
                                          <p:stCondLst>
                                            <p:cond delay="676"/>
                                          </p:stCondLst>
                                        </p:cTn>
                                        <p:tgtEl>
                                          <p:spTgt spid="9">
                                            <p:txEl>
                                              <p:pRg st="0" end="0"/>
                                            </p:txEl>
                                          </p:spTgt>
                                        </p:tgtEl>
                                      </p:cBhvr>
                                      <p:to x="100000" y="100000"/>
                                    </p:animScale>
                                    <p:animScale>
                                      <p:cBhvr>
                                        <p:cTn id="87" dur="26">
                                          <p:stCondLst>
                                            <p:cond delay="1312"/>
                                          </p:stCondLst>
                                        </p:cTn>
                                        <p:tgtEl>
                                          <p:spTgt spid="9">
                                            <p:txEl>
                                              <p:pRg st="0" end="0"/>
                                            </p:txEl>
                                          </p:spTgt>
                                        </p:tgtEl>
                                      </p:cBhvr>
                                      <p:to x="100000" y="80000"/>
                                    </p:animScale>
                                    <p:animScale>
                                      <p:cBhvr>
                                        <p:cTn id="88" dur="166" decel="50000">
                                          <p:stCondLst>
                                            <p:cond delay="1338"/>
                                          </p:stCondLst>
                                        </p:cTn>
                                        <p:tgtEl>
                                          <p:spTgt spid="9">
                                            <p:txEl>
                                              <p:pRg st="0" end="0"/>
                                            </p:txEl>
                                          </p:spTgt>
                                        </p:tgtEl>
                                      </p:cBhvr>
                                      <p:to x="100000" y="100000"/>
                                    </p:animScale>
                                    <p:animScale>
                                      <p:cBhvr>
                                        <p:cTn id="89" dur="26">
                                          <p:stCondLst>
                                            <p:cond delay="1642"/>
                                          </p:stCondLst>
                                        </p:cTn>
                                        <p:tgtEl>
                                          <p:spTgt spid="9">
                                            <p:txEl>
                                              <p:pRg st="0" end="0"/>
                                            </p:txEl>
                                          </p:spTgt>
                                        </p:tgtEl>
                                      </p:cBhvr>
                                      <p:to x="100000" y="90000"/>
                                    </p:animScale>
                                    <p:animScale>
                                      <p:cBhvr>
                                        <p:cTn id="90" dur="166" decel="50000">
                                          <p:stCondLst>
                                            <p:cond delay="1668"/>
                                          </p:stCondLst>
                                        </p:cTn>
                                        <p:tgtEl>
                                          <p:spTgt spid="9">
                                            <p:txEl>
                                              <p:pRg st="0" end="0"/>
                                            </p:txEl>
                                          </p:spTgt>
                                        </p:tgtEl>
                                      </p:cBhvr>
                                      <p:to x="100000" y="100000"/>
                                    </p:animScale>
                                    <p:animScale>
                                      <p:cBhvr>
                                        <p:cTn id="91" dur="26">
                                          <p:stCondLst>
                                            <p:cond delay="1808"/>
                                          </p:stCondLst>
                                        </p:cTn>
                                        <p:tgtEl>
                                          <p:spTgt spid="9">
                                            <p:txEl>
                                              <p:pRg st="0" end="0"/>
                                            </p:txEl>
                                          </p:spTgt>
                                        </p:tgtEl>
                                      </p:cBhvr>
                                      <p:to x="100000" y="95000"/>
                                    </p:animScale>
                                    <p:animScale>
                                      <p:cBhvr>
                                        <p:cTn id="92" dur="166" decel="50000">
                                          <p:stCondLst>
                                            <p:cond delay="1834"/>
                                          </p:stCondLst>
                                        </p:cTn>
                                        <p:tgtEl>
                                          <p:spTgt spid="9">
                                            <p:txEl>
                                              <p:pRg st="0" end="0"/>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3">
                                            <p:txEl>
                                              <p:pRg st="0" end="0"/>
                                            </p:txEl>
                                          </p:spTgt>
                                        </p:tgtEl>
                                        <p:attrNameLst>
                                          <p:attrName>style.visibility</p:attrName>
                                        </p:attrNameLst>
                                      </p:cBhvr>
                                      <p:to>
                                        <p:strVal val="visible"/>
                                      </p:to>
                                    </p:set>
                                    <p:animEffect transition="in" filter="wipe(down)">
                                      <p:cBhvr>
                                        <p:cTn id="97" dur="580">
                                          <p:stCondLst>
                                            <p:cond delay="0"/>
                                          </p:stCondLst>
                                        </p:cTn>
                                        <p:tgtEl>
                                          <p:spTgt spid="13">
                                            <p:txEl>
                                              <p:pRg st="0" end="0"/>
                                            </p:txEl>
                                          </p:spTgt>
                                        </p:tgtEl>
                                      </p:cBhvr>
                                    </p:animEffect>
                                    <p:anim calcmode="lin" valueType="num">
                                      <p:cBhvr>
                                        <p:cTn id="98"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13">
                                            <p:txEl>
                                              <p:pRg st="0" end="0"/>
                                            </p:txEl>
                                          </p:spTgt>
                                        </p:tgtEl>
                                      </p:cBhvr>
                                      <p:to x="100000" y="60000"/>
                                    </p:animScale>
                                    <p:animScale>
                                      <p:cBhvr>
                                        <p:cTn id="104" dur="166" decel="50000">
                                          <p:stCondLst>
                                            <p:cond delay="676"/>
                                          </p:stCondLst>
                                        </p:cTn>
                                        <p:tgtEl>
                                          <p:spTgt spid="13">
                                            <p:txEl>
                                              <p:pRg st="0" end="0"/>
                                            </p:txEl>
                                          </p:spTgt>
                                        </p:tgtEl>
                                      </p:cBhvr>
                                      <p:to x="100000" y="100000"/>
                                    </p:animScale>
                                    <p:animScale>
                                      <p:cBhvr>
                                        <p:cTn id="105" dur="26">
                                          <p:stCondLst>
                                            <p:cond delay="1312"/>
                                          </p:stCondLst>
                                        </p:cTn>
                                        <p:tgtEl>
                                          <p:spTgt spid="13">
                                            <p:txEl>
                                              <p:pRg st="0" end="0"/>
                                            </p:txEl>
                                          </p:spTgt>
                                        </p:tgtEl>
                                      </p:cBhvr>
                                      <p:to x="100000" y="80000"/>
                                    </p:animScale>
                                    <p:animScale>
                                      <p:cBhvr>
                                        <p:cTn id="106" dur="166" decel="50000">
                                          <p:stCondLst>
                                            <p:cond delay="1338"/>
                                          </p:stCondLst>
                                        </p:cTn>
                                        <p:tgtEl>
                                          <p:spTgt spid="13">
                                            <p:txEl>
                                              <p:pRg st="0" end="0"/>
                                            </p:txEl>
                                          </p:spTgt>
                                        </p:tgtEl>
                                      </p:cBhvr>
                                      <p:to x="100000" y="100000"/>
                                    </p:animScale>
                                    <p:animScale>
                                      <p:cBhvr>
                                        <p:cTn id="107" dur="26">
                                          <p:stCondLst>
                                            <p:cond delay="1642"/>
                                          </p:stCondLst>
                                        </p:cTn>
                                        <p:tgtEl>
                                          <p:spTgt spid="13">
                                            <p:txEl>
                                              <p:pRg st="0" end="0"/>
                                            </p:txEl>
                                          </p:spTgt>
                                        </p:tgtEl>
                                      </p:cBhvr>
                                      <p:to x="100000" y="90000"/>
                                    </p:animScale>
                                    <p:animScale>
                                      <p:cBhvr>
                                        <p:cTn id="108" dur="166" decel="50000">
                                          <p:stCondLst>
                                            <p:cond delay="1668"/>
                                          </p:stCondLst>
                                        </p:cTn>
                                        <p:tgtEl>
                                          <p:spTgt spid="13">
                                            <p:txEl>
                                              <p:pRg st="0" end="0"/>
                                            </p:txEl>
                                          </p:spTgt>
                                        </p:tgtEl>
                                      </p:cBhvr>
                                      <p:to x="100000" y="100000"/>
                                    </p:animScale>
                                    <p:animScale>
                                      <p:cBhvr>
                                        <p:cTn id="109" dur="26">
                                          <p:stCondLst>
                                            <p:cond delay="1808"/>
                                          </p:stCondLst>
                                        </p:cTn>
                                        <p:tgtEl>
                                          <p:spTgt spid="13">
                                            <p:txEl>
                                              <p:pRg st="0" end="0"/>
                                            </p:txEl>
                                          </p:spTgt>
                                        </p:tgtEl>
                                      </p:cBhvr>
                                      <p:to x="100000" y="95000"/>
                                    </p:animScale>
                                    <p:animScale>
                                      <p:cBhvr>
                                        <p:cTn id="110" dur="166" decel="50000">
                                          <p:stCondLst>
                                            <p:cond delay="1834"/>
                                          </p:stCondLst>
                                        </p:cTn>
                                        <p:tgtEl>
                                          <p:spTgt spid="13">
                                            <p:txEl>
                                              <p:pRg st="0" end="0"/>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xEl>
                                              <p:pRg st="0" end="0"/>
                                            </p:txEl>
                                          </p:spTgt>
                                        </p:tgtEl>
                                        <p:attrNameLst>
                                          <p:attrName>style.visibility</p:attrName>
                                        </p:attrNameLst>
                                      </p:cBhvr>
                                      <p:to>
                                        <p:strVal val="visible"/>
                                      </p:to>
                                    </p:set>
                                    <p:animEffect transition="in" filter="wipe(down)">
                                      <p:cBhvr>
                                        <p:cTn id="115" dur="580">
                                          <p:stCondLst>
                                            <p:cond delay="0"/>
                                          </p:stCondLst>
                                        </p:cTn>
                                        <p:tgtEl>
                                          <p:spTgt spid="11">
                                            <p:txEl>
                                              <p:pRg st="0" end="0"/>
                                            </p:txEl>
                                          </p:spTgt>
                                        </p:tgtEl>
                                      </p:cBhvr>
                                    </p:animEffect>
                                    <p:anim calcmode="lin" valueType="num">
                                      <p:cBhvr>
                                        <p:cTn id="116"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xEl>
                                              <p:pRg st="0" end="0"/>
                                            </p:txEl>
                                          </p:spTgt>
                                        </p:tgtEl>
                                      </p:cBhvr>
                                      <p:to x="100000" y="60000"/>
                                    </p:animScale>
                                    <p:animScale>
                                      <p:cBhvr>
                                        <p:cTn id="122" dur="166" decel="50000">
                                          <p:stCondLst>
                                            <p:cond delay="676"/>
                                          </p:stCondLst>
                                        </p:cTn>
                                        <p:tgtEl>
                                          <p:spTgt spid="11">
                                            <p:txEl>
                                              <p:pRg st="0" end="0"/>
                                            </p:txEl>
                                          </p:spTgt>
                                        </p:tgtEl>
                                      </p:cBhvr>
                                      <p:to x="100000" y="100000"/>
                                    </p:animScale>
                                    <p:animScale>
                                      <p:cBhvr>
                                        <p:cTn id="123" dur="26">
                                          <p:stCondLst>
                                            <p:cond delay="1312"/>
                                          </p:stCondLst>
                                        </p:cTn>
                                        <p:tgtEl>
                                          <p:spTgt spid="11">
                                            <p:txEl>
                                              <p:pRg st="0" end="0"/>
                                            </p:txEl>
                                          </p:spTgt>
                                        </p:tgtEl>
                                      </p:cBhvr>
                                      <p:to x="100000" y="80000"/>
                                    </p:animScale>
                                    <p:animScale>
                                      <p:cBhvr>
                                        <p:cTn id="124" dur="166" decel="50000">
                                          <p:stCondLst>
                                            <p:cond delay="1338"/>
                                          </p:stCondLst>
                                        </p:cTn>
                                        <p:tgtEl>
                                          <p:spTgt spid="11">
                                            <p:txEl>
                                              <p:pRg st="0" end="0"/>
                                            </p:txEl>
                                          </p:spTgt>
                                        </p:tgtEl>
                                      </p:cBhvr>
                                      <p:to x="100000" y="100000"/>
                                    </p:animScale>
                                    <p:animScale>
                                      <p:cBhvr>
                                        <p:cTn id="125" dur="26">
                                          <p:stCondLst>
                                            <p:cond delay="1642"/>
                                          </p:stCondLst>
                                        </p:cTn>
                                        <p:tgtEl>
                                          <p:spTgt spid="11">
                                            <p:txEl>
                                              <p:pRg st="0" end="0"/>
                                            </p:txEl>
                                          </p:spTgt>
                                        </p:tgtEl>
                                      </p:cBhvr>
                                      <p:to x="100000" y="90000"/>
                                    </p:animScale>
                                    <p:animScale>
                                      <p:cBhvr>
                                        <p:cTn id="126" dur="166" decel="50000">
                                          <p:stCondLst>
                                            <p:cond delay="1668"/>
                                          </p:stCondLst>
                                        </p:cTn>
                                        <p:tgtEl>
                                          <p:spTgt spid="11">
                                            <p:txEl>
                                              <p:pRg st="0" end="0"/>
                                            </p:txEl>
                                          </p:spTgt>
                                        </p:tgtEl>
                                      </p:cBhvr>
                                      <p:to x="100000" y="100000"/>
                                    </p:animScale>
                                    <p:animScale>
                                      <p:cBhvr>
                                        <p:cTn id="127" dur="26">
                                          <p:stCondLst>
                                            <p:cond delay="1808"/>
                                          </p:stCondLst>
                                        </p:cTn>
                                        <p:tgtEl>
                                          <p:spTgt spid="11">
                                            <p:txEl>
                                              <p:pRg st="0" end="0"/>
                                            </p:txEl>
                                          </p:spTgt>
                                        </p:tgtEl>
                                      </p:cBhvr>
                                      <p:to x="100000" y="95000"/>
                                    </p:animScale>
                                    <p:animScale>
                                      <p:cBhvr>
                                        <p:cTn id="128" dur="166" decel="50000">
                                          <p:stCondLst>
                                            <p:cond delay="1834"/>
                                          </p:stCondLst>
                                        </p:cTn>
                                        <p:tgtEl>
                                          <p:spTgt spid="11">
                                            <p:txEl>
                                              <p:pRg st="0" end="0"/>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12">
                                            <p:txEl>
                                              <p:pRg st="0" end="0"/>
                                            </p:txEl>
                                          </p:spTgt>
                                        </p:tgtEl>
                                        <p:attrNameLst>
                                          <p:attrName>style.visibility</p:attrName>
                                        </p:attrNameLst>
                                      </p:cBhvr>
                                      <p:to>
                                        <p:strVal val="visible"/>
                                      </p:to>
                                    </p:set>
                                    <p:animEffect transition="in" filter="wipe(down)">
                                      <p:cBhvr>
                                        <p:cTn id="133" dur="580">
                                          <p:stCondLst>
                                            <p:cond delay="0"/>
                                          </p:stCondLst>
                                        </p:cTn>
                                        <p:tgtEl>
                                          <p:spTgt spid="12">
                                            <p:txEl>
                                              <p:pRg st="0" end="0"/>
                                            </p:txEl>
                                          </p:spTgt>
                                        </p:tgtEl>
                                      </p:cBhvr>
                                    </p:animEffect>
                                    <p:anim calcmode="lin" valueType="num">
                                      <p:cBhvr>
                                        <p:cTn id="134"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12">
                                            <p:txEl>
                                              <p:pRg st="0" end="0"/>
                                            </p:txEl>
                                          </p:spTgt>
                                        </p:tgtEl>
                                      </p:cBhvr>
                                      <p:to x="100000" y="60000"/>
                                    </p:animScale>
                                    <p:animScale>
                                      <p:cBhvr>
                                        <p:cTn id="140" dur="166" decel="50000">
                                          <p:stCondLst>
                                            <p:cond delay="676"/>
                                          </p:stCondLst>
                                        </p:cTn>
                                        <p:tgtEl>
                                          <p:spTgt spid="12">
                                            <p:txEl>
                                              <p:pRg st="0" end="0"/>
                                            </p:txEl>
                                          </p:spTgt>
                                        </p:tgtEl>
                                      </p:cBhvr>
                                      <p:to x="100000" y="100000"/>
                                    </p:animScale>
                                    <p:animScale>
                                      <p:cBhvr>
                                        <p:cTn id="141" dur="26">
                                          <p:stCondLst>
                                            <p:cond delay="1312"/>
                                          </p:stCondLst>
                                        </p:cTn>
                                        <p:tgtEl>
                                          <p:spTgt spid="12">
                                            <p:txEl>
                                              <p:pRg st="0" end="0"/>
                                            </p:txEl>
                                          </p:spTgt>
                                        </p:tgtEl>
                                      </p:cBhvr>
                                      <p:to x="100000" y="80000"/>
                                    </p:animScale>
                                    <p:animScale>
                                      <p:cBhvr>
                                        <p:cTn id="142" dur="166" decel="50000">
                                          <p:stCondLst>
                                            <p:cond delay="1338"/>
                                          </p:stCondLst>
                                        </p:cTn>
                                        <p:tgtEl>
                                          <p:spTgt spid="12">
                                            <p:txEl>
                                              <p:pRg st="0" end="0"/>
                                            </p:txEl>
                                          </p:spTgt>
                                        </p:tgtEl>
                                      </p:cBhvr>
                                      <p:to x="100000" y="100000"/>
                                    </p:animScale>
                                    <p:animScale>
                                      <p:cBhvr>
                                        <p:cTn id="143" dur="26">
                                          <p:stCondLst>
                                            <p:cond delay="1642"/>
                                          </p:stCondLst>
                                        </p:cTn>
                                        <p:tgtEl>
                                          <p:spTgt spid="12">
                                            <p:txEl>
                                              <p:pRg st="0" end="0"/>
                                            </p:txEl>
                                          </p:spTgt>
                                        </p:tgtEl>
                                      </p:cBhvr>
                                      <p:to x="100000" y="90000"/>
                                    </p:animScale>
                                    <p:animScale>
                                      <p:cBhvr>
                                        <p:cTn id="144" dur="166" decel="50000">
                                          <p:stCondLst>
                                            <p:cond delay="1668"/>
                                          </p:stCondLst>
                                        </p:cTn>
                                        <p:tgtEl>
                                          <p:spTgt spid="12">
                                            <p:txEl>
                                              <p:pRg st="0" end="0"/>
                                            </p:txEl>
                                          </p:spTgt>
                                        </p:tgtEl>
                                      </p:cBhvr>
                                      <p:to x="100000" y="100000"/>
                                    </p:animScale>
                                    <p:animScale>
                                      <p:cBhvr>
                                        <p:cTn id="145" dur="26">
                                          <p:stCondLst>
                                            <p:cond delay="1808"/>
                                          </p:stCondLst>
                                        </p:cTn>
                                        <p:tgtEl>
                                          <p:spTgt spid="12">
                                            <p:txEl>
                                              <p:pRg st="0" end="0"/>
                                            </p:txEl>
                                          </p:spTgt>
                                        </p:tgtEl>
                                      </p:cBhvr>
                                      <p:to x="100000" y="95000"/>
                                    </p:animScale>
                                    <p:animScale>
                                      <p:cBhvr>
                                        <p:cTn id="146" dur="166" decel="50000">
                                          <p:stCondLst>
                                            <p:cond delay="1834"/>
                                          </p:stCondLst>
                                        </p:cTn>
                                        <p:tgtEl>
                                          <p:spTgt spid="12">
                                            <p:txEl>
                                              <p:pRg st="0" end="0"/>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4">
                                            <p:txEl>
                                              <p:pRg st="0" end="0"/>
                                            </p:txEl>
                                          </p:spTgt>
                                        </p:tgtEl>
                                        <p:attrNameLst>
                                          <p:attrName>style.visibility</p:attrName>
                                        </p:attrNameLst>
                                      </p:cBhvr>
                                      <p:to>
                                        <p:strVal val="visible"/>
                                      </p:to>
                                    </p:set>
                                    <p:animEffect transition="in" filter="wipe(down)">
                                      <p:cBhvr>
                                        <p:cTn id="151" dur="580">
                                          <p:stCondLst>
                                            <p:cond delay="0"/>
                                          </p:stCondLst>
                                        </p:cTn>
                                        <p:tgtEl>
                                          <p:spTgt spid="4">
                                            <p:txEl>
                                              <p:pRg st="0" end="0"/>
                                            </p:txEl>
                                          </p:spTgt>
                                        </p:tgtEl>
                                      </p:cBhvr>
                                    </p:animEffect>
                                    <p:anim calcmode="lin" valueType="num">
                                      <p:cBhvr>
                                        <p:cTn id="152"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4">
                                            <p:txEl>
                                              <p:pRg st="0" end="0"/>
                                            </p:txEl>
                                          </p:spTgt>
                                        </p:tgtEl>
                                      </p:cBhvr>
                                      <p:to x="100000" y="60000"/>
                                    </p:animScale>
                                    <p:animScale>
                                      <p:cBhvr>
                                        <p:cTn id="158" dur="166" decel="50000">
                                          <p:stCondLst>
                                            <p:cond delay="676"/>
                                          </p:stCondLst>
                                        </p:cTn>
                                        <p:tgtEl>
                                          <p:spTgt spid="4">
                                            <p:txEl>
                                              <p:pRg st="0" end="0"/>
                                            </p:txEl>
                                          </p:spTgt>
                                        </p:tgtEl>
                                      </p:cBhvr>
                                      <p:to x="100000" y="100000"/>
                                    </p:animScale>
                                    <p:animScale>
                                      <p:cBhvr>
                                        <p:cTn id="159" dur="26">
                                          <p:stCondLst>
                                            <p:cond delay="1312"/>
                                          </p:stCondLst>
                                        </p:cTn>
                                        <p:tgtEl>
                                          <p:spTgt spid="4">
                                            <p:txEl>
                                              <p:pRg st="0" end="0"/>
                                            </p:txEl>
                                          </p:spTgt>
                                        </p:tgtEl>
                                      </p:cBhvr>
                                      <p:to x="100000" y="80000"/>
                                    </p:animScale>
                                    <p:animScale>
                                      <p:cBhvr>
                                        <p:cTn id="160" dur="166" decel="50000">
                                          <p:stCondLst>
                                            <p:cond delay="1338"/>
                                          </p:stCondLst>
                                        </p:cTn>
                                        <p:tgtEl>
                                          <p:spTgt spid="4">
                                            <p:txEl>
                                              <p:pRg st="0" end="0"/>
                                            </p:txEl>
                                          </p:spTgt>
                                        </p:tgtEl>
                                      </p:cBhvr>
                                      <p:to x="100000" y="100000"/>
                                    </p:animScale>
                                    <p:animScale>
                                      <p:cBhvr>
                                        <p:cTn id="161" dur="26">
                                          <p:stCondLst>
                                            <p:cond delay="1642"/>
                                          </p:stCondLst>
                                        </p:cTn>
                                        <p:tgtEl>
                                          <p:spTgt spid="4">
                                            <p:txEl>
                                              <p:pRg st="0" end="0"/>
                                            </p:txEl>
                                          </p:spTgt>
                                        </p:tgtEl>
                                      </p:cBhvr>
                                      <p:to x="100000" y="90000"/>
                                    </p:animScale>
                                    <p:animScale>
                                      <p:cBhvr>
                                        <p:cTn id="162" dur="166" decel="50000">
                                          <p:stCondLst>
                                            <p:cond delay="1668"/>
                                          </p:stCondLst>
                                        </p:cTn>
                                        <p:tgtEl>
                                          <p:spTgt spid="4">
                                            <p:txEl>
                                              <p:pRg st="0" end="0"/>
                                            </p:txEl>
                                          </p:spTgt>
                                        </p:tgtEl>
                                      </p:cBhvr>
                                      <p:to x="100000" y="100000"/>
                                    </p:animScale>
                                    <p:animScale>
                                      <p:cBhvr>
                                        <p:cTn id="163" dur="26">
                                          <p:stCondLst>
                                            <p:cond delay="1808"/>
                                          </p:stCondLst>
                                        </p:cTn>
                                        <p:tgtEl>
                                          <p:spTgt spid="4">
                                            <p:txEl>
                                              <p:pRg st="0" end="0"/>
                                            </p:txEl>
                                          </p:spTgt>
                                        </p:tgtEl>
                                      </p:cBhvr>
                                      <p:to x="100000" y="95000"/>
                                    </p:animScale>
                                    <p:animScale>
                                      <p:cBhvr>
                                        <p:cTn id="164" dur="166" decel="50000">
                                          <p:stCondLst>
                                            <p:cond delay="1834"/>
                                          </p:stCondLst>
                                        </p:cTn>
                                        <p:tgtEl>
                                          <p:spTgt spid="4">
                                            <p:txEl>
                                              <p:pRg st="0" end="0"/>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0">
                                            <p:txEl>
                                              <p:pRg st="0" end="0"/>
                                            </p:txEl>
                                          </p:spTgt>
                                        </p:tgtEl>
                                        <p:attrNameLst>
                                          <p:attrName>style.visibility</p:attrName>
                                        </p:attrNameLst>
                                      </p:cBhvr>
                                      <p:to>
                                        <p:strVal val="visible"/>
                                      </p:to>
                                    </p:set>
                                    <p:animEffect transition="in" filter="wipe(down)">
                                      <p:cBhvr>
                                        <p:cTn id="169" dur="580">
                                          <p:stCondLst>
                                            <p:cond delay="0"/>
                                          </p:stCondLst>
                                        </p:cTn>
                                        <p:tgtEl>
                                          <p:spTgt spid="10">
                                            <p:txEl>
                                              <p:pRg st="0" end="0"/>
                                            </p:txEl>
                                          </p:spTgt>
                                        </p:tgtEl>
                                      </p:cBhvr>
                                    </p:animEffect>
                                    <p:anim calcmode="lin" valueType="num">
                                      <p:cBhvr>
                                        <p:cTn id="170"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75" dur="26">
                                          <p:stCondLst>
                                            <p:cond delay="650"/>
                                          </p:stCondLst>
                                        </p:cTn>
                                        <p:tgtEl>
                                          <p:spTgt spid="10">
                                            <p:txEl>
                                              <p:pRg st="0" end="0"/>
                                            </p:txEl>
                                          </p:spTgt>
                                        </p:tgtEl>
                                      </p:cBhvr>
                                      <p:to x="100000" y="60000"/>
                                    </p:animScale>
                                    <p:animScale>
                                      <p:cBhvr>
                                        <p:cTn id="176" dur="166" decel="50000">
                                          <p:stCondLst>
                                            <p:cond delay="676"/>
                                          </p:stCondLst>
                                        </p:cTn>
                                        <p:tgtEl>
                                          <p:spTgt spid="10">
                                            <p:txEl>
                                              <p:pRg st="0" end="0"/>
                                            </p:txEl>
                                          </p:spTgt>
                                        </p:tgtEl>
                                      </p:cBhvr>
                                      <p:to x="100000" y="100000"/>
                                    </p:animScale>
                                    <p:animScale>
                                      <p:cBhvr>
                                        <p:cTn id="177" dur="26">
                                          <p:stCondLst>
                                            <p:cond delay="1312"/>
                                          </p:stCondLst>
                                        </p:cTn>
                                        <p:tgtEl>
                                          <p:spTgt spid="10">
                                            <p:txEl>
                                              <p:pRg st="0" end="0"/>
                                            </p:txEl>
                                          </p:spTgt>
                                        </p:tgtEl>
                                      </p:cBhvr>
                                      <p:to x="100000" y="80000"/>
                                    </p:animScale>
                                    <p:animScale>
                                      <p:cBhvr>
                                        <p:cTn id="178" dur="166" decel="50000">
                                          <p:stCondLst>
                                            <p:cond delay="1338"/>
                                          </p:stCondLst>
                                        </p:cTn>
                                        <p:tgtEl>
                                          <p:spTgt spid="10">
                                            <p:txEl>
                                              <p:pRg st="0" end="0"/>
                                            </p:txEl>
                                          </p:spTgt>
                                        </p:tgtEl>
                                      </p:cBhvr>
                                      <p:to x="100000" y="100000"/>
                                    </p:animScale>
                                    <p:animScale>
                                      <p:cBhvr>
                                        <p:cTn id="179" dur="26">
                                          <p:stCondLst>
                                            <p:cond delay="1642"/>
                                          </p:stCondLst>
                                        </p:cTn>
                                        <p:tgtEl>
                                          <p:spTgt spid="10">
                                            <p:txEl>
                                              <p:pRg st="0" end="0"/>
                                            </p:txEl>
                                          </p:spTgt>
                                        </p:tgtEl>
                                      </p:cBhvr>
                                      <p:to x="100000" y="90000"/>
                                    </p:animScale>
                                    <p:animScale>
                                      <p:cBhvr>
                                        <p:cTn id="180" dur="166" decel="50000">
                                          <p:stCondLst>
                                            <p:cond delay="1668"/>
                                          </p:stCondLst>
                                        </p:cTn>
                                        <p:tgtEl>
                                          <p:spTgt spid="10">
                                            <p:txEl>
                                              <p:pRg st="0" end="0"/>
                                            </p:txEl>
                                          </p:spTgt>
                                        </p:tgtEl>
                                      </p:cBhvr>
                                      <p:to x="100000" y="100000"/>
                                    </p:animScale>
                                    <p:animScale>
                                      <p:cBhvr>
                                        <p:cTn id="181" dur="26">
                                          <p:stCondLst>
                                            <p:cond delay="1808"/>
                                          </p:stCondLst>
                                        </p:cTn>
                                        <p:tgtEl>
                                          <p:spTgt spid="10">
                                            <p:txEl>
                                              <p:pRg st="0" end="0"/>
                                            </p:txEl>
                                          </p:spTgt>
                                        </p:tgtEl>
                                      </p:cBhvr>
                                      <p:to x="100000" y="95000"/>
                                    </p:animScale>
                                    <p:animScale>
                                      <p:cBhvr>
                                        <p:cTn id="182" dur="166" decel="50000">
                                          <p:stCondLst>
                                            <p:cond delay="1834"/>
                                          </p:stCondLst>
                                        </p:cTn>
                                        <p:tgtEl>
                                          <p:spTgt spid="10">
                                            <p:txEl>
                                              <p:pRg st="0" end="0"/>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nodeType="clickEffect">
                                  <p:stCondLst>
                                    <p:cond delay="0"/>
                                  </p:stCondLst>
                                  <p:childTnLst>
                                    <p:set>
                                      <p:cBhvr>
                                        <p:cTn id="186" dur="1" fill="hold">
                                          <p:stCondLst>
                                            <p:cond delay="0"/>
                                          </p:stCondLst>
                                        </p:cTn>
                                        <p:tgtEl>
                                          <p:spTgt spid="5">
                                            <p:txEl>
                                              <p:pRg st="0" end="0"/>
                                            </p:txEl>
                                          </p:spTgt>
                                        </p:tgtEl>
                                        <p:attrNameLst>
                                          <p:attrName>style.visibility</p:attrName>
                                        </p:attrNameLst>
                                      </p:cBhvr>
                                      <p:to>
                                        <p:strVal val="visible"/>
                                      </p:to>
                                    </p:set>
                                    <p:animEffect transition="in" filter="fade">
                                      <p:cBhvr>
                                        <p:cTn id="187" dur="1000"/>
                                        <p:tgtEl>
                                          <p:spTgt spid="5">
                                            <p:txEl>
                                              <p:pRg st="0" end="0"/>
                                            </p:txEl>
                                          </p:spTgt>
                                        </p:tgtEl>
                                      </p:cBhvr>
                                    </p:animEffect>
                                    <p:anim calcmode="lin" valueType="num">
                                      <p:cBhvr>
                                        <p:cTn id="18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19200" y="381000"/>
            <a:ext cx="4183453" cy="523220"/>
          </a:xfrm>
          <a:prstGeom prst="rect">
            <a:avLst/>
          </a:prstGeom>
        </p:spPr>
        <p:txBody>
          <a:bodyPr wrap="none">
            <a:spAutoFit/>
          </a:bodyPr>
          <a:lstStyle/>
          <a:p>
            <a:r>
              <a:rPr lang="en-US" sz="2800" dirty="0" smtClean="0"/>
              <a:t>A twist on standard grading</a:t>
            </a:r>
            <a:endParaRPr lang="en-US" sz="2800" dirty="0"/>
          </a:p>
        </p:txBody>
      </p:sp>
      <p:sp>
        <p:nvSpPr>
          <p:cNvPr id="3" name="Rectangle 2"/>
          <p:cNvSpPr/>
          <p:nvPr/>
        </p:nvSpPr>
        <p:spPr>
          <a:xfrm>
            <a:off x="1600200" y="1219200"/>
            <a:ext cx="7162800" cy="5016758"/>
          </a:xfrm>
          <a:prstGeom prst="rect">
            <a:avLst/>
          </a:prstGeom>
          <a:blipFill dpi="0" rotWithShape="1">
            <a:blip r:embed="rId3">
              <a:alphaModFix amt="16000"/>
              <a:lum bright="70000" contrast="-70000"/>
              <a:extLst>
                <a:ext uri="{BEBA8EAE-BF5A-486C-A8C5-ECC9F3942E4B}">
                  <a14:imgProps xmlns:a14="http://schemas.microsoft.com/office/drawing/2010/main">
                    <a14:imgLayer r:embed="rId4">
                      <a14:imgEffect>
                        <a14:colorTemperature colorTemp="4700"/>
                      </a14:imgEffect>
                      <a14:imgEffect>
                        <a14:saturation sat="276000"/>
                      </a14:imgEffect>
                      <a14:imgEffect>
                        <a14:brightnessContrast bright="8000" contrast="-64000"/>
                      </a14:imgEffect>
                    </a14:imgLayer>
                  </a14:imgProps>
                </a:ext>
              </a:extLst>
            </a:blip>
            <a:srcRect/>
            <a:stretch>
              <a:fillRect/>
            </a:stretch>
          </a:blipFill>
        </p:spPr>
        <p:txBody>
          <a:bodyPr wrap="square">
            <a:spAutoFit/>
          </a:bodyPr>
          <a:lstStyle/>
          <a:p>
            <a:r>
              <a:rPr lang="en-US" sz="2000" dirty="0" smtClean="0"/>
              <a:t>• three levels loosely following Bloom’s Taxonomy</a:t>
            </a:r>
          </a:p>
          <a:p>
            <a:r>
              <a:rPr lang="en-US" sz="2000" dirty="0" smtClean="0"/>
              <a:t>	</a:t>
            </a:r>
            <a:r>
              <a:rPr lang="en-US" sz="2000" dirty="0" smtClean="0">
                <a:solidFill>
                  <a:schemeClr val="tx1">
                    <a:lumMod val="50000"/>
                    <a:lumOff val="50000"/>
                  </a:schemeClr>
                </a:solidFill>
              </a:rPr>
              <a:t>(1- memorization  2- application  3- analysis &amp; synthesis)</a:t>
            </a:r>
          </a:p>
          <a:p>
            <a:endParaRPr lang="en-US" sz="2000" dirty="0" smtClean="0"/>
          </a:p>
          <a:p>
            <a:r>
              <a:rPr lang="en-US" sz="2000" dirty="0" smtClean="0"/>
              <a:t>• students earn one level at a time</a:t>
            </a:r>
          </a:p>
          <a:p>
            <a:r>
              <a:rPr lang="en-US" sz="2000" dirty="0" smtClean="0"/>
              <a:t>	</a:t>
            </a:r>
            <a:r>
              <a:rPr lang="en-US" sz="2000" dirty="0" smtClean="0">
                <a:solidFill>
                  <a:schemeClr val="bg1">
                    <a:lumMod val="50000"/>
                  </a:schemeClr>
                </a:solidFill>
              </a:rPr>
              <a:t>can repeat as many times as needed</a:t>
            </a:r>
          </a:p>
          <a:p>
            <a:r>
              <a:rPr lang="en-US" sz="2000" dirty="0" smtClean="0"/>
              <a:t>	students are encouraged to tackle their weak spots</a:t>
            </a:r>
          </a:p>
          <a:p>
            <a:r>
              <a:rPr lang="en-US" sz="2000" dirty="0"/>
              <a:t>	</a:t>
            </a:r>
            <a:r>
              <a:rPr lang="en-US" sz="2000" dirty="0" smtClean="0">
                <a:solidFill>
                  <a:schemeClr val="bg1">
                    <a:lumMod val="50000"/>
                  </a:schemeClr>
                </a:solidFill>
              </a:rPr>
              <a:t>students can be proactive</a:t>
            </a:r>
            <a:r>
              <a:rPr lang="en-US" sz="2000" dirty="0" smtClean="0">
                <a:solidFill>
                  <a:schemeClr val="bg1">
                    <a:lumMod val="50000"/>
                  </a:schemeClr>
                </a:solidFill>
              </a:rPr>
              <a:t> </a:t>
            </a:r>
          </a:p>
          <a:p>
            <a:endParaRPr lang="en-US" sz="2000" dirty="0" smtClean="0"/>
          </a:p>
          <a:p>
            <a:r>
              <a:rPr lang="en-US" sz="2000" dirty="0" smtClean="0"/>
              <a:t>• earn standard in</a:t>
            </a:r>
          </a:p>
          <a:p>
            <a:r>
              <a:rPr lang="en-US" sz="2000" dirty="0" smtClean="0"/>
              <a:t>	</a:t>
            </a:r>
            <a:r>
              <a:rPr lang="en-US" sz="2000" dirty="0" smtClean="0">
                <a:solidFill>
                  <a:schemeClr val="tx1">
                    <a:lumMod val="50000"/>
                    <a:lumOff val="50000"/>
                  </a:schemeClr>
                </a:solidFill>
              </a:rPr>
              <a:t>lecture</a:t>
            </a:r>
          </a:p>
          <a:p>
            <a:r>
              <a:rPr lang="en-US" sz="2000" dirty="0" smtClean="0">
                <a:solidFill>
                  <a:schemeClr val="tx1">
                    <a:lumMod val="50000"/>
                    <a:lumOff val="50000"/>
                  </a:schemeClr>
                </a:solidFill>
              </a:rPr>
              <a:t>		seminar</a:t>
            </a:r>
          </a:p>
          <a:p>
            <a:r>
              <a:rPr lang="en-US" sz="2000" dirty="0" smtClean="0">
                <a:solidFill>
                  <a:schemeClr val="tx1">
                    <a:lumMod val="50000"/>
                    <a:lumOff val="50000"/>
                  </a:schemeClr>
                </a:solidFill>
              </a:rPr>
              <a:t>			prelab</a:t>
            </a:r>
          </a:p>
          <a:p>
            <a:r>
              <a:rPr lang="en-US" sz="2000" dirty="0" smtClean="0">
                <a:solidFill>
                  <a:schemeClr val="tx1">
                    <a:lumMod val="50000"/>
                    <a:lumOff val="50000"/>
                  </a:schemeClr>
                </a:solidFill>
              </a:rPr>
              <a:t>				lab work</a:t>
            </a:r>
          </a:p>
          <a:p>
            <a:r>
              <a:rPr lang="en-US" sz="2000" dirty="0" smtClean="0">
                <a:solidFill>
                  <a:schemeClr val="tx1">
                    <a:lumMod val="50000"/>
                    <a:lumOff val="50000"/>
                  </a:schemeClr>
                </a:solidFill>
              </a:rPr>
              <a:t>					reports</a:t>
            </a:r>
          </a:p>
          <a:p>
            <a:endParaRPr lang="en-US" sz="2000" dirty="0"/>
          </a:p>
          <a:p>
            <a:endParaRPr lang="en-US" sz="2000" dirty="0"/>
          </a:p>
        </p:txBody>
      </p:sp>
    </p:spTree>
    <p:extLst>
      <p:ext uri="{BB962C8B-B14F-4D97-AF65-F5344CB8AC3E}">
        <p14:creationId xmlns:p14="http://schemas.microsoft.com/office/powerpoint/2010/main" val="401645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1479" y="164841"/>
            <a:ext cx="3706079" cy="461665"/>
          </a:xfrm>
          <a:prstGeom prst="rect">
            <a:avLst/>
          </a:prstGeom>
          <a:noFill/>
        </p:spPr>
        <p:txBody>
          <a:bodyPr wrap="none" rtlCol="0">
            <a:spAutoFit/>
          </a:bodyPr>
          <a:lstStyle/>
          <a:p>
            <a:r>
              <a:rPr lang="en-US" sz="2400" dirty="0" smtClean="0">
                <a:solidFill>
                  <a:srgbClr val="0070C0"/>
                </a:solidFill>
              </a:rPr>
              <a:t>Modified Bloom’s Taxonomy</a:t>
            </a:r>
            <a:endParaRPr lang="en-US" sz="2400" dirty="0">
              <a:solidFill>
                <a:srgbClr val="0070C0"/>
              </a:solidFill>
            </a:endParaRPr>
          </a:p>
        </p:txBody>
      </p:sp>
      <p:pic>
        <p:nvPicPr>
          <p:cNvPr id="4098" name="Picture 2" descr="Image result for figure bloom's taxon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16" y="685800"/>
            <a:ext cx="5486400" cy="37214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1600" y="4322803"/>
            <a:ext cx="3836499" cy="2031325"/>
          </a:xfrm>
          <a:prstGeom prst="rect">
            <a:avLst/>
          </a:prstGeom>
          <a:gradFill>
            <a:gsLst>
              <a:gs pos="0">
                <a:schemeClr val="accent1">
                  <a:tint val="66000"/>
                  <a:satMod val="160000"/>
                  <a:alpha val="3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dirty="0" smtClean="0"/>
              <a:t>Streamlined to:</a:t>
            </a:r>
          </a:p>
          <a:p>
            <a:endParaRPr lang="en-US" dirty="0"/>
          </a:p>
          <a:p>
            <a:r>
              <a:rPr lang="en-US" dirty="0" smtClean="0">
                <a:solidFill>
                  <a:srgbClr val="C00000"/>
                </a:solidFill>
              </a:rPr>
              <a:t>Basic</a:t>
            </a:r>
            <a:r>
              <a:rPr lang="en-US" dirty="0" smtClean="0"/>
              <a:t> = memorization</a:t>
            </a:r>
          </a:p>
          <a:p>
            <a:endParaRPr lang="en-US" dirty="0"/>
          </a:p>
          <a:p>
            <a:r>
              <a:rPr lang="en-US" dirty="0" smtClean="0">
                <a:solidFill>
                  <a:srgbClr val="FF0000"/>
                </a:solidFill>
              </a:rPr>
              <a:t>Advanced</a:t>
            </a:r>
            <a:r>
              <a:rPr lang="en-US" dirty="0" smtClean="0"/>
              <a:t> = understanding, application</a:t>
            </a:r>
          </a:p>
          <a:p>
            <a:endParaRPr lang="en-US" dirty="0"/>
          </a:p>
          <a:p>
            <a:r>
              <a:rPr lang="en-US" dirty="0" smtClean="0">
                <a:solidFill>
                  <a:srgbClr val="FFFC30"/>
                </a:solidFill>
              </a:rPr>
              <a:t>Proficient</a:t>
            </a:r>
            <a:r>
              <a:rPr lang="en-US" dirty="0" smtClean="0"/>
              <a:t> = Analysis, synthesis</a:t>
            </a:r>
            <a:endParaRPr lang="en-US" dirty="0"/>
          </a:p>
        </p:txBody>
      </p:sp>
      <p:sp>
        <p:nvSpPr>
          <p:cNvPr id="4" name="Rectangle 3"/>
          <p:cNvSpPr/>
          <p:nvPr/>
        </p:nvSpPr>
        <p:spPr>
          <a:xfrm>
            <a:off x="457200" y="4876800"/>
            <a:ext cx="4572000" cy="1477328"/>
          </a:xfrm>
          <a:prstGeom prst="rect">
            <a:avLst/>
          </a:prstGeom>
        </p:spPr>
        <p:txBody>
          <a:bodyPr>
            <a:spAutoFit/>
          </a:bodyPr>
          <a:lstStyle/>
          <a:p>
            <a:r>
              <a:rPr lang="de-DE" i="1" dirty="0"/>
              <a:t>Bloom, B. S.; Engelhart, M. D.; Furst, E. J.; Hill, W. H.; Krathwohl, D. R. (1956). </a:t>
            </a:r>
            <a:r>
              <a:rPr lang="en-GB" i="1" dirty="0"/>
              <a:t>Taxonomy of educational objectives: The classification of educational goals. Handbook I: Cognitive domain. New York: David McKay Company.</a:t>
            </a:r>
            <a:endParaRPr lang="en-US" dirty="0"/>
          </a:p>
        </p:txBody>
      </p:sp>
    </p:spTree>
    <p:extLst>
      <p:ext uri="{BB962C8B-B14F-4D97-AF65-F5344CB8AC3E}">
        <p14:creationId xmlns:p14="http://schemas.microsoft.com/office/powerpoint/2010/main" val="2662502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073" y="5334000"/>
            <a:ext cx="8991600" cy="923330"/>
          </a:xfrm>
          <a:prstGeom prst="rect">
            <a:avLst/>
          </a:prstGeom>
        </p:spPr>
        <p:txBody>
          <a:bodyPr wrap="square">
            <a:spAutoFit/>
          </a:bodyPr>
          <a:lstStyle/>
          <a:p>
            <a:r>
              <a:rPr lang="en-US" dirty="0" smtClean="0">
                <a:hlinkClick r:id="rId2"/>
              </a:rPr>
              <a:t>http://www.maxvibrant.com/images/education/blooms-taxonomy/blooms-taxonomy-chart.jpg</a:t>
            </a:r>
            <a:endParaRPr lang="en-US" dirty="0" smtClean="0"/>
          </a:p>
          <a:p>
            <a:r>
              <a:rPr lang="en-US" dirty="0" smtClean="0"/>
              <a:t>More synonyms of achievement levels.</a:t>
            </a:r>
            <a:endParaRPr lang="en-US" dirty="0"/>
          </a:p>
        </p:txBody>
      </p:sp>
      <p:sp>
        <p:nvSpPr>
          <p:cNvPr id="3" name="Rectangle 2"/>
          <p:cNvSpPr/>
          <p:nvPr/>
        </p:nvSpPr>
        <p:spPr>
          <a:xfrm>
            <a:off x="533400" y="838200"/>
            <a:ext cx="4572000" cy="646331"/>
          </a:xfrm>
          <a:prstGeom prst="rect">
            <a:avLst/>
          </a:prstGeom>
          <a:gradFill>
            <a:gsLst>
              <a:gs pos="0">
                <a:srgbClr val="5E9EFF"/>
              </a:gs>
              <a:gs pos="16000">
                <a:srgbClr val="85C2FF"/>
              </a:gs>
              <a:gs pos="31000">
                <a:srgbClr val="C4D6EB"/>
              </a:gs>
              <a:gs pos="100000">
                <a:srgbClr val="FFEBFA"/>
              </a:gs>
            </a:gsLst>
            <a:lin ang="5400000" scaled="0"/>
          </a:gradFill>
        </p:spPr>
        <p:txBody>
          <a:bodyPr>
            <a:spAutoFit/>
          </a:bodyPr>
          <a:lstStyle/>
          <a:p>
            <a:r>
              <a:rPr lang="en-GB" dirty="0" smtClean="0"/>
              <a:t>‘examine</a:t>
            </a:r>
            <a:r>
              <a:rPr lang="en-GB" dirty="0"/>
              <a:t>’, ‘identify’, ‘analyse’, ‘select’, ‘infer’, </a:t>
            </a:r>
            <a:r>
              <a:rPr lang="en-GB" dirty="0" smtClean="0"/>
              <a:t> </a:t>
            </a:r>
            <a:r>
              <a:rPr lang="en-GB" dirty="0"/>
              <a:t>‘compare’ ,</a:t>
            </a:r>
            <a:r>
              <a:rPr lang="en-GB" dirty="0" smtClean="0"/>
              <a:t>‘illustrate</a:t>
            </a:r>
            <a:r>
              <a:rPr lang="en-GB" dirty="0"/>
              <a:t>’, ‘correlate’, </a:t>
            </a:r>
            <a:r>
              <a:rPr lang="en-GB" dirty="0" smtClean="0"/>
              <a:t> </a:t>
            </a:r>
            <a:r>
              <a:rPr lang="en-GB" dirty="0"/>
              <a:t>‘interpret’</a:t>
            </a:r>
            <a:endParaRPr lang="en-US" dirty="0"/>
          </a:p>
        </p:txBody>
      </p:sp>
      <p:sp>
        <p:nvSpPr>
          <p:cNvPr id="4" name="TextBox 3"/>
          <p:cNvSpPr txBox="1"/>
          <p:nvPr/>
        </p:nvSpPr>
        <p:spPr>
          <a:xfrm>
            <a:off x="698855" y="417550"/>
            <a:ext cx="1107804" cy="369332"/>
          </a:xfrm>
          <a:prstGeom prst="rect">
            <a:avLst/>
          </a:prstGeom>
          <a:noFill/>
        </p:spPr>
        <p:txBody>
          <a:bodyPr wrap="none" rtlCol="0">
            <a:spAutoFit/>
          </a:bodyPr>
          <a:lstStyle/>
          <a:p>
            <a:r>
              <a:rPr lang="en-US" dirty="0" smtClean="0"/>
              <a:t>Advanced</a:t>
            </a:r>
            <a:endParaRPr lang="en-US" dirty="0"/>
          </a:p>
        </p:txBody>
      </p:sp>
      <p:sp>
        <p:nvSpPr>
          <p:cNvPr id="5" name="Rectangle 4"/>
          <p:cNvSpPr/>
          <p:nvPr/>
        </p:nvSpPr>
        <p:spPr>
          <a:xfrm>
            <a:off x="3276600" y="2362200"/>
            <a:ext cx="4572000" cy="923330"/>
          </a:xfrm>
          <a:prstGeom prst="rect">
            <a:avLst/>
          </a:prstGeom>
          <a:gradFill>
            <a:gsLst>
              <a:gs pos="0">
                <a:srgbClr val="DDEBCF">
                  <a:lumMod val="0"/>
                  <a:lumOff val="100000"/>
                </a:srgbClr>
              </a:gs>
              <a:gs pos="79000">
                <a:srgbClr val="9CB86E"/>
              </a:gs>
              <a:gs pos="98000">
                <a:srgbClr val="156B13"/>
              </a:gs>
            </a:gsLst>
            <a:lin ang="5400000" scaled="0"/>
          </a:gradFill>
        </p:spPr>
        <p:txBody>
          <a:bodyPr>
            <a:spAutoFit/>
          </a:bodyPr>
          <a:lstStyle/>
          <a:p>
            <a:r>
              <a:rPr lang="en-GB" dirty="0"/>
              <a:t>‘adapt’, ‘hypothesize’, ‘predict’, ‘model’, ‘convince’, ‘justify’, ‘debate</a:t>
            </a:r>
            <a:r>
              <a:rPr lang="en-GB" dirty="0" smtClean="0"/>
              <a:t>’,</a:t>
            </a:r>
            <a:r>
              <a:rPr lang="en-GB" dirty="0"/>
              <a:t> ‘plan’, ‘design’, ‘choose’, ‘criticise’, ‘deduce’, </a:t>
            </a:r>
            <a:r>
              <a:rPr lang="en-GB" dirty="0" smtClean="0"/>
              <a:t> </a:t>
            </a:r>
            <a:r>
              <a:rPr lang="en-GB" dirty="0"/>
              <a:t>‘defend’</a:t>
            </a:r>
            <a:endParaRPr lang="en-US" dirty="0"/>
          </a:p>
        </p:txBody>
      </p:sp>
      <p:sp>
        <p:nvSpPr>
          <p:cNvPr id="6" name="TextBox 5"/>
          <p:cNvSpPr txBox="1"/>
          <p:nvPr/>
        </p:nvSpPr>
        <p:spPr>
          <a:xfrm>
            <a:off x="3673765" y="1992868"/>
            <a:ext cx="1087734" cy="369332"/>
          </a:xfrm>
          <a:prstGeom prst="rect">
            <a:avLst/>
          </a:prstGeom>
          <a:noFill/>
        </p:spPr>
        <p:txBody>
          <a:bodyPr wrap="none" rtlCol="0">
            <a:spAutoFit/>
          </a:bodyPr>
          <a:lstStyle/>
          <a:p>
            <a:r>
              <a:rPr lang="en-US" dirty="0" smtClean="0"/>
              <a:t>Proficient</a:t>
            </a:r>
            <a:endParaRPr lang="en-US" dirty="0"/>
          </a:p>
        </p:txBody>
      </p:sp>
      <p:sp>
        <p:nvSpPr>
          <p:cNvPr id="7" name="TextBox 6"/>
          <p:cNvSpPr txBox="1"/>
          <p:nvPr/>
        </p:nvSpPr>
        <p:spPr>
          <a:xfrm>
            <a:off x="922378" y="3417733"/>
            <a:ext cx="660758" cy="369332"/>
          </a:xfrm>
          <a:prstGeom prst="rect">
            <a:avLst/>
          </a:prstGeom>
          <a:noFill/>
        </p:spPr>
        <p:txBody>
          <a:bodyPr wrap="none" rtlCol="0">
            <a:spAutoFit/>
          </a:bodyPr>
          <a:lstStyle/>
          <a:p>
            <a:r>
              <a:rPr lang="en-US" dirty="0" smtClean="0"/>
              <a:t>Basic</a:t>
            </a:r>
            <a:endParaRPr lang="en-US" dirty="0"/>
          </a:p>
        </p:txBody>
      </p:sp>
      <p:sp>
        <p:nvSpPr>
          <p:cNvPr id="8" name="TextBox 7"/>
          <p:cNvSpPr txBox="1"/>
          <p:nvPr/>
        </p:nvSpPr>
        <p:spPr>
          <a:xfrm>
            <a:off x="698855" y="3886200"/>
            <a:ext cx="4261167" cy="646331"/>
          </a:xfrm>
          <a:prstGeom prst="rect">
            <a:avLst/>
          </a:prstGeom>
          <a:gradFill>
            <a:gsLst>
              <a:gs pos="0">
                <a:srgbClr val="FFEFD1"/>
              </a:gs>
              <a:gs pos="64999">
                <a:srgbClr val="F0EBD5"/>
              </a:gs>
              <a:gs pos="100000">
                <a:srgbClr val="D1C39F"/>
              </a:gs>
            </a:gsLst>
            <a:lin ang="5400000" scaled="0"/>
          </a:gradFill>
        </p:spPr>
        <p:txBody>
          <a:bodyPr wrap="none" rtlCol="0">
            <a:spAutoFit/>
          </a:bodyPr>
          <a:lstStyle/>
          <a:p>
            <a:r>
              <a:rPr lang="en-US" dirty="0" smtClean="0"/>
              <a:t>‘define’, ‘identify’, ‘observe’, ‘state’, ‘record’,</a:t>
            </a:r>
          </a:p>
          <a:p>
            <a:r>
              <a:rPr lang="en-US" dirty="0" smtClean="0"/>
              <a:t>‘remember’, ‘recognize’, ‘locate’, ‘retell’</a:t>
            </a:r>
            <a:endParaRPr lang="en-US" dirty="0"/>
          </a:p>
        </p:txBody>
      </p:sp>
    </p:spTree>
    <p:extLst>
      <p:ext uri="{BB962C8B-B14F-4D97-AF65-F5344CB8AC3E}">
        <p14:creationId xmlns:p14="http://schemas.microsoft.com/office/powerpoint/2010/main" val="1504921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728</Words>
  <Application>Microsoft Office PowerPoint</Application>
  <PresentationFormat>On-screen Show (4:3)</PresentationFormat>
  <Paragraphs>193</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Adding Value to the  Advanced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Adding Value to the  Advanced Lab</dc:title>
  <dc:creator>Rudi Michalak</dc:creator>
  <cp:lastModifiedBy>Rudi Michalak</cp:lastModifiedBy>
  <cp:revision>37</cp:revision>
  <dcterms:created xsi:type="dcterms:W3CDTF">2018-04-20T16:16:29Z</dcterms:created>
  <dcterms:modified xsi:type="dcterms:W3CDTF">2018-04-20T21:26:21Z</dcterms:modified>
</cp:coreProperties>
</file>